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D6D57-9E5A-4FA5-8D57-B05EB0C1237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E810010-AA77-4875-9CB7-D2349F7424C5}">
      <dgm:prSet phldrT="[نص]"/>
      <dgm:spPr/>
      <dgm:t>
        <a:bodyPr/>
        <a:lstStyle/>
        <a:p>
          <a:pPr rtl="1"/>
          <a:r>
            <a:rPr lang="ar-SA" dirty="0" smtClean="0"/>
            <a:t>الناحية الحسية</a:t>
          </a:r>
          <a:endParaRPr lang="ar-SA" dirty="0"/>
        </a:p>
      </dgm:t>
    </dgm:pt>
    <dgm:pt modelId="{34234515-7C60-4CD7-92CE-AC1E4B95E79D}" type="parTrans" cxnId="{4F835667-C710-47E4-9A1F-4A2ABFC3C8A6}">
      <dgm:prSet/>
      <dgm:spPr/>
      <dgm:t>
        <a:bodyPr/>
        <a:lstStyle/>
        <a:p>
          <a:pPr rtl="1"/>
          <a:endParaRPr lang="ar-SA"/>
        </a:p>
      </dgm:t>
    </dgm:pt>
    <dgm:pt modelId="{03C0474F-1AC7-463C-A537-7C9DA807A197}" type="sibTrans" cxnId="{4F835667-C710-47E4-9A1F-4A2ABFC3C8A6}">
      <dgm:prSet/>
      <dgm:spPr/>
      <dgm:t>
        <a:bodyPr/>
        <a:lstStyle/>
        <a:p>
          <a:pPr rtl="1"/>
          <a:endParaRPr lang="ar-SA"/>
        </a:p>
      </dgm:t>
    </dgm:pt>
    <dgm:pt modelId="{D40BCCD5-BA39-48D0-9672-E05EFB8CEF1C}">
      <dgm:prSet phldrT="[نص]"/>
      <dgm:spPr/>
      <dgm:t>
        <a:bodyPr/>
        <a:lstStyle/>
        <a:p>
          <a:pPr rtl="1"/>
          <a:r>
            <a:rPr lang="ar-SA" dirty="0" smtClean="0"/>
            <a:t>الناحية التشكيلية </a:t>
          </a:r>
          <a:endParaRPr lang="ar-SA" dirty="0"/>
        </a:p>
      </dgm:t>
    </dgm:pt>
    <dgm:pt modelId="{3693463B-E0EC-429A-8B4D-9BB658823DBB}" type="parTrans" cxnId="{7A6ED558-17C2-434B-8D57-7D4987DC4A49}">
      <dgm:prSet/>
      <dgm:spPr/>
      <dgm:t>
        <a:bodyPr/>
        <a:lstStyle/>
        <a:p>
          <a:pPr rtl="1"/>
          <a:endParaRPr lang="ar-SA"/>
        </a:p>
      </dgm:t>
    </dgm:pt>
    <dgm:pt modelId="{895FA4E5-DEB7-496C-873E-EF91FD7160DB}" type="sibTrans" cxnId="{7A6ED558-17C2-434B-8D57-7D4987DC4A49}">
      <dgm:prSet/>
      <dgm:spPr/>
      <dgm:t>
        <a:bodyPr/>
        <a:lstStyle/>
        <a:p>
          <a:pPr rtl="1"/>
          <a:endParaRPr lang="ar-SA"/>
        </a:p>
      </dgm:t>
    </dgm:pt>
    <dgm:pt modelId="{A4ED9AF8-614E-48AD-8633-B033A2B71AFA}">
      <dgm:prSet phldrT="[نص]"/>
      <dgm:spPr/>
      <dgm:t>
        <a:bodyPr/>
        <a:lstStyle/>
        <a:p>
          <a:pPr rtl="1"/>
          <a:r>
            <a:rPr lang="ar-SA" dirty="0" smtClean="0"/>
            <a:t>الناحية التعبيرية</a:t>
          </a:r>
          <a:endParaRPr lang="ar-SA" dirty="0"/>
        </a:p>
      </dgm:t>
    </dgm:pt>
    <dgm:pt modelId="{608B691E-CE24-4CC8-8690-C192344C2BBF}" type="parTrans" cxnId="{E26DA3FD-CF30-47C2-9C7D-9664BF49FE41}">
      <dgm:prSet/>
      <dgm:spPr/>
      <dgm:t>
        <a:bodyPr/>
        <a:lstStyle/>
        <a:p>
          <a:pPr rtl="1"/>
          <a:endParaRPr lang="ar-SA"/>
        </a:p>
      </dgm:t>
    </dgm:pt>
    <dgm:pt modelId="{FFC86777-39F6-45C1-A58C-5813BC2D34B1}" type="sibTrans" cxnId="{E26DA3FD-CF30-47C2-9C7D-9664BF49FE41}">
      <dgm:prSet/>
      <dgm:spPr/>
      <dgm:t>
        <a:bodyPr/>
        <a:lstStyle/>
        <a:p>
          <a:pPr rtl="1"/>
          <a:endParaRPr lang="ar-SA"/>
        </a:p>
      </dgm:t>
    </dgm:pt>
    <dgm:pt modelId="{211CBCED-E12A-4B32-A601-F34756A545FD}" type="pres">
      <dgm:prSet presAssocID="{74CD6D57-9E5A-4FA5-8D57-B05EB0C123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3415187-A600-4F7F-8E67-81E9A26A1EAA}" type="pres">
      <dgm:prSet presAssocID="{3E810010-AA77-4875-9CB7-D2349F7424C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7B40BB8-4D75-4A08-8CEA-46B62C0D652A}" type="pres">
      <dgm:prSet presAssocID="{03C0474F-1AC7-463C-A537-7C9DA807A197}" presName="sibTrans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CB8CD211-8E5B-42B7-8BEE-1A69499DF5B9}" type="pres">
      <dgm:prSet presAssocID="{03C0474F-1AC7-463C-A537-7C9DA807A197}" presName="connectorText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3AFDE337-58EE-4B3D-892A-6FC04E2F7254}" type="pres">
      <dgm:prSet presAssocID="{D40BCCD5-BA39-48D0-9672-E05EFB8CEF1C}" presName="node" presStyleLbl="node1" presStyleIdx="1" presStyleCnt="3" custRadScaleRad="98315" custRadScaleInc="94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5663C39-B70A-46A3-BB9F-CCE717C1BB45}" type="pres">
      <dgm:prSet presAssocID="{895FA4E5-DEB7-496C-873E-EF91FD7160DB}" presName="sibTrans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01175ABE-4287-4161-BC51-0C5C0B299363}" type="pres">
      <dgm:prSet presAssocID="{895FA4E5-DEB7-496C-873E-EF91FD7160DB}" presName="connectorText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287EBEF0-2603-450C-BDD5-29F26AE46BA8}" type="pres">
      <dgm:prSet presAssocID="{A4ED9AF8-614E-48AD-8633-B033A2B71A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BC55B3F-BB36-4544-8261-F6DA5C295AC7}" type="pres">
      <dgm:prSet presAssocID="{FFC86777-39F6-45C1-A58C-5813BC2D34B1}" presName="sibTrans" presStyleLbl="sibTrans2D1" presStyleIdx="2" presStyleCnt="3"/>
      <dgm:spPr/>
      <dgm:t>
        <a:bodyPr/>
        <a:lstStyle/>
        <a:p>
          <a:pPr rtl="1"/>
          <a:endParaRPr lang="ar-SA"/>
        </a:p>
      </dgm:t>
    </dgm:pt>
    <dgm:pt modelId="{6E08A6CB-4CF3-484F-B64B-470EC6E08D19}" type="pres">
      <dgm:prSet presAssocID="{FFC86777-39F6-45C1-A58C-5813BC2D34B1}" presName="connectorText" presStyleLbl="sibTrans2D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5A2C700C-20AC-4B49-8153-81ECBF5BFB9A}" type="presOf" srcId="{895FA4E5-DEB7-496C-873E-EF91FD7160DB}" destId="{55663C39-B70A-46A3-BB9F-CCE717C1BB45}" srcOrd="0" destOrd="0" presId="urn:microsoft.com/office/officeart/2005/8/layout/cycle7"/>
    <dgm:cxn modelId="{72E2E784-C31C-4993-BF61-DF0E9E035BDA}" type="presOf" srcId="{895FA4E5-DEB7-496C-873E-EF91FD7160DB}" destId="{01175ABE-4287-4161-BC51-0C5C0B299363}" srcOrd="1" destOrd="0" presId="urn:microsoft.com/office/officeart/2005/8/layout/cycle7"/>
    <dgm:cxn modelId="{E26DA3FD-CF30-47C2-9C7D-9664BF49FE41}" srcId="{74CD6D57-9E5A-4FA5-8D57-B05EB0C1237C}" destId="{A4ED9AF8-614E-48AD-8633-B033A2B71AFA}" srcOrd="2" destOrd="0" parTransId="{608B691E-CE24-4CC8-8690-C192344C2BBF}" sibTransId="{FFC86777-39F6-45C1-A58C-5813BC2D34B1}"/>
    <dgm:cxn modelId="{EF67E7D5-EC76-4821-BEF7-32488031B3D0}" type="presOf" srcId="{D40BCCD5-BA39-48D0-9672-E05EFB8CEF1C}" destId="{3AFDE337-58EE-4B3D-892A-6FC04E2F7254}" srcOrd="0" destOrd="0" presId="urn:microsoft.com/office/officeart/2005/8/layout/cycle7"/>
    <dgm:cxn modelId="{F4FEB5A0-4080-437E-9570-EA0F857DB34A}" type="presOf" srcId="{03C0474F-1AC7-463C-A537-7C9DA807A197}" destId="{CB8CD211-8E5B-42B7-8BEE-1A69499DF5B9}" srcOrd="1" destOrd="0" presId="urn:microsoft.com/office/officeart/2005/8/layout/cycle7"/>
    <dgm:cxn modelId="{5CCC913E-CBCE-4181-806B-9BA4827A1E01}" type="presOf" srcId="{3E810010-AA77-4875-9CB7-D2349F7424C5}" destId="{83415187-A600-4F7F-8E67-81E9A26A1EAA}" srcOrd="0" destOrd="0" presId="urn:microsoft.com/office/officeart/2005/8/layout/cycle7"/>
    <dgm:cxn modelId="{245AFAC2-31A3-4FA4-B81B-64ED3F153334}" type="presOf" srcId="{FFC86777-39F6-45C1-A58C-5813BC2D34B1}" destId="{ABC55B3F-BB36-4544-8261-F6DA5C295AC7}" srcOrd="0" destOrd="0" presId="urn:microsoft.com/office/officeart/2005/8/layout/cycle7"/>
    <dgm:cxn modelId="{4F835667-C710-47E4-9A1F-4A2ABFC3C8A6}" srcId="{74CD6D57-9E5A-4FA5-8D57-B05EB0C1237C}" destId="{3E810010-AA77-4875-9CB7-D2349F7424C5}" srcOrd="0" destOrd="0" parTransId="{34234515-7C60-4CD7-92CE-AC1E4B95E79D}" sibTransId="{03C0474F-1AC7-463C-A537-7C9DA807A197}"/>
    <dgm:cxn modelId="{29D085A0-9A28-49F4-99EE-D3A96828CA4B}" type="presOf" srcId="{74CD6D57-9E5A-4FA5-8D57-B05EB0C1237C}" destId="{211CBCED-E12A-4B32-A601-F34756A545FD}" srcOrd="0" destOrd="0" presId="urn:microsoft.com/office/officeart/2005/8/layout/cycle7"/>
    <dgm:cxn modelId="{7A6ED558-17C2-434B-8D57-7D4987DC4A49}" srcId="{74CD6D57-9E5A-4FA5-8D57-B05EB0C1237C}" destId="{D40BCCD5-BA39-48D0-9672-E05EFB8CEF1C}" srcOrd="1" destOrd="0" parTransId="{3693463B-E0EC-429A-8B4D-9BB658823DBB}" sibTransId="{895FA4E5-DEB7-496C-873E-EF91FD7160DB}"/>
    <dgm:cxn modelId="{A7E390A6-04F1-4E8E-A33E-D751BC0F1870}" type="presOf" srcId="{A4ED9AF8-614E-48AD-8633-B033A2B71AFA}" destId="{287EBEF0-2603-450C-BDD5-29F26AE46BA8}" srcOrd="0" destOrd="0" presId="urn:microsoft.com/office/officeart/2005/8/layout/cycle7"/>
    <dgm:cxn modelId="{77912737-29B4-4E02-9107-8E947FB6B389}" type="presOf" srcId="{03C0474F-1AC7-463C-A537-7C9DA807A197}" destId="{C7B40BB8-4D75-4A08-8CEA-46B62C0D652A}" srcOrd="0" destOrd="0" presId="urn:microsoft.com/office/officeart/2005/8/layout/cycle7"/>
    <dgm:cxn modelId="{7B75BD75-7128-408F-B0AB-D540CFFF18FC}" type="presOf" srcId="{FFC86777-39F6-45C1-A58C-5813BC2D34B1}" destId="{6E08A6CB-4CF3-484F-B64B-470EC6E08D19}" srcOrd="1" destOrd="0" presId="urn:microsoft.com/office/officeart/2005/8/layout/cycle7"/>
    <dgm:cxn modelId="{C254DFD9-B284-43C1-B689-BF0F4E9B0752}" type="presParOf" srcId="{211CBCED-E12A-4B32-A601-F34756A545FD}" destId="{83415187-A600-4F7F-8E67-81E9A26A1EAA}" srcOrd="0" destOrd="0" presId="urn:microsoft.com/office/officeart/2005/8/layout/cycle7"/>
    <dgm:cxn modelId="{8C4538F6-8F9B-4642-AE6E-826969C2E2CF}" type="presParOf" srcId="{211CBCED-E12A-4B32-A601-F34756A545FD}" destId="{C7B40BB8-4D75-4A08-8CEA-46B62C0D652A}" srcOrd="1" destOrd="0" presId="urn:microsoft.com/office/officeart/2005/8/layout/cycle7"/>
    <dgm:cxn modelId="{8D370DED-2A23-442F-8D86-EF166F093D23}" type="presParOf" srcId="{C7B40BB8-4D75-4A08-8CEA-46B62C0D652A}" destId="{CB8CD211-8E5B-42B7-8BEE-1A69499DF5B9}" srcOrd="0" destOrd="0" presId="urn:microsoft.com/office/officeart/2005/8/layout/cycle7"/>
    <dgm:cxn modelId="{89D76C0D-D1DC-4FDC-A551-490B709236A7}" type="presParOf" srcId="{211CBCED-E12A-4B32-A601-F34756A545FD}" destId="{3AFDE337-58EE-4B3D-892A-6FC04E2F7254}" srcOrd="2" destOrd="0" presId="urn:microsoft.com/office/officeart/2005/8/layout/cycle7"/>
    <dgm:cxn modelId="{FB8739D4-3B6F-45D1-AF0E-BADE5BF2396D}" type="presParOf" srcId="{211CBCED-E12A-4B32-A601-F34756A545FD}" destId="{55663C39-B70A-46A3-BB9F-CCE717C1BB45}" srcOrd="3" destOrd="0" presId="urn:microsoft.com/office/officeart/2005/8/layout/cycle7"/>
    <dgm:cxn modelId="{D1458CE7-31AF-4643-8661-84876C37EE5F}" type="presParOf" srcId="{55663C39-B70A-46A3-BB9F-CCE717C1BB45}" destId="{01175ABE-4287-4161-BC51-0C5C0B299363}" srcOrd="0" destOrd="0" presId="urn:microsoft.com/office/officeart/2005/8/layout/cycle7"/>
    <dgm:cxn modelId="{4C6EC1DE-F578-4475-9A6E-FA71574C1DD9}" type="presParOf" srcId="{211CBCED-E12A-4B32-A601-F34756A545FD}" destId="{287EBEF0-2603-450C-BDD5-29F26AE46BA8}" srcOrd="4" destOrd="0" presId="urn:microsoft.com/office/officeart/2005/8/layout/cycle7"/>
    <dgm:cxn modelId="{D730AEFA-4D53-4CA7-8794-DC51670D3F5B}" type="presParOf" srcId="{211CBCED-E12A-4B32-A601-F34756A545FD}" destId="{ABC55B3F-BB36-4544-8261-F6DA5C295AC7}" srcOrd="5" destOrd="0" presId="urn:microsoft.com/office/officeart/2005/8/layout/cycle7"/>
    <dgm:cxn modelId="{086AF122-EB73-4A29-8427-52EBB0F2BB08}" type="presParOf" srcId="{ABC55B3F-BB36-4544-8261-F6DA5C295AC7}" destId="{6E08A6CB-4CF3-484F-B64B-470EC6E08D1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415187-A600-4F7F-8E67-81E9A26A1EAA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الناحية الحسية</a:t>
          </a:r>
          <a:endParaRPr lang="ar-SA" sz="3200" kern="1200" dirty="0"/>
        </a:p>
      </dsp:txBody>
      <dsp:txXfrm>
        <a:off x="2943448" y="1529"/>
        <a:ext cx="2342703" cy="1171351"/>
      </dsp:txXfrm>
    </dsp:sp>
    <dsp:sp modelId="{C7B40BB8-4D75-4A08-8CEA-46B62C0D652A}">
      <dsp:nvSpPr>
        <dsp:cNvPr id="0" name=""/>
        <dsp:cNvSpPr/>
      </dsp:nvSpPr>
      <dsp:spPr>
        <a:xfrm rot="3633717">
          <a:off x="4467016" y="2057988"/>
          <a:ext cx="1186996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/>
        </a:p>
      </dsp:txBody>
      <dsp:txXfrm rot="3633717">
        <a:off x="4467016" y="2057988"/>
        <a:ext cx="1186996" cy="409973"/>
      </dsp:txXfrm>
    </dsp:sp>
    <dsp:sp modelId="{3AFDE337-58EE-4B3D-892A-6FC04E2F7254}">
      <dsp:nvSpPr>
        <dsp:cNvPr id="0" name=""/>
        <dsp:cNvSpPr/>
      </dsp:nvSpPr>
      <dsp:spPr>
        <a:xfrm>
          <a:off x="4834877" y="335306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الناحية التشكيلية </a:t>
          </a:r>
          <a:endParaRPr lang="ar-SA" sz="3200" kern="1200" dirty="0"/>
        </a:p>
      </dsp:txBody>
      <dsp:txXfrm>
        <a:off x="4834877" y="3353069"/>
        <a:ext cx="2342703" cy="1171351"/>
      </dsp:txXfrm>
    </dsp:sp>
    <dsp:sp modelId="{55663C39-B70A-46A3-BB9F-CCE717C1BB45}">
      <dsp:nvSpPr>
        <dsp:cNvPr id="0" name=""/>
        <dsp:cNvSpPr/>
      </dsp:nvSpPr>
      <dsp:spPr>
        <a:xfrm rot="10799989">
          <a:off x="3499506" y="3733765"/>
          <a:ext cx="1186996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/>
        </a:p>
      </dsp:txBody>
      <dsp:txXfrm rot="10799989">
        <a:off x="3499506" y="3733765"/>
        <a:ext cx="1186996" cy="409973"/>
      </dsp:txXfrm>
    </dsp:sp>
    <dsp:sp modelId="{287EBEF0-2603-450C-BDD5-29F26AE46BA8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الناحية التعبيرية</a:t>
          </a:r>
          <a:endParaRPr lang="ar-SA" sz="3200" kern="1200" dirty="0"/>
        </a:p>
      </dsp:txBody>
      <dsp:txXfrm>
        <a:off x="1008428" y="3353082"/>
        <a:ext cx="2342703" cy="1171351"/>
      </dsp:txXfrm>
    </dsp:sp>
    <dsp:sp modelId="{ABC55B3F-BB36-4544-8261-F6DA5C295AC7}">
      <dsp:nvSpPr>
        <dsp:cNvPr id="0" name=""/>
        <dsp:cNvSpPr/>
      </dsp:nvSpPr>
      <dsp:spPr>
        <a:xfrm rot="18000000">
          <a:off x="2553791" y="2057994"/>
          <a:ext cx="1186996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/>
        </a:p>
      </dsp:txBody>
      <dsp:txXfrm rot="18000000">
        <a:off x="2553791" y="2057994"/>
        <a:ext cx="1186996" cy="409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1484785"/>
            <a:ext cx="7772400" cy="2922116"/>
          </a:xfrm>
        </p:spPr>
        <p:txBody>
          <a:bodyPr>
            <a:noAutofit/>
          </a:bodyPr>
          <a:lstStyle/>
          <a:p>
            <a:pPr algn="ctr"/>
            <a:r>
              <a:rPr lang="ar-SA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المطلوب </a:t>
            </a:r>
            <a:r>
              <a:rPr lang="ar-SA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تنفيذه </a:t>
            </a:r>
            <a:r>
              <a:rPr lang="ar-SA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تصميم  افريز لجانب من عامود </a:t>
            </a:r>
            <a:endParaRPr lang="ar-SA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SA" sz="8800" dirty="0"/>
          </a:p>
        </p:txBody>
      </p:sp>
      <p:sp>
        <p:nvSpPr>
          <p:cNvPr id="4" name="شكل بيضاوي 3"/>
          <p:cNvSpPr/>
          <p:nvPr/>
        </p:nvSpPr>
        <p:spPr>
          <a:xfrm>
            <a:off x="539552" y="2132856"/>
            <a:ext cx="8280920" cy="3312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buNone/>
            </a:pPr>
            <a:r>
              <a:rPr lang="ar-SA" sz="7200" dirty="0" smtClean="0"/>
              <a:t>الافاريز </a:t>
            </a:r>
            <a:r>
              <a:rPr lang="ar-SA" sz="7200" dirty="0" err="1" smtClean="0"/>
              <a:t>الزخرفية</a:t>
            </a:r>
            <a:endParaRPr lang="ar-SA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توضيح مفهوم الافريز </a:t>
            </a:r>
          </a:p>
          <a:p>
            <a:r>
              <a:rPr lang="ar-SA" dirty="0" smtClean="0"/>
              <a:t>تعداد استخدامات الافريز </a:t>
            </a:r>
          </a:p>
          <a:p>
            <a:r>
              <a:rPr lang="ar-SA" dirty="0" smtClean="0"/>
              <a:t>تحليل افريز في عمود بالحرم المكي تحليلا جماليا </a:t>
            </a:r>
          </a:p>
          <a:p>
            <a:r>
              <a:rPr lang="ar-SA" dirty="0" smtClean="0"/>
              <a:t>تصميم افريز لجانب من عامود  </a:t>
            </a:r>
          </a:p>
          <a:p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339752" y="404664"/>
            <a:ext cx="41764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أهداف الدرس </a:t>
            </a:r>
            <a:endParaRPr lang="ar-SA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endParaRPr lang="ar-SA" sz="3600" b="1" dirty="0" smtClean="0"/>
          </a:p>
          <a:p>
            <a:r>
              <a:rPr lang="ar-SA" sz="3600" b="1" dirty="0" smtClean="0"/>
              <a:t>من خلال المصطلحات في نهاية كتابك ابحثي عن معنى مفهوم </a:t>
            </a:r>
            <a:r>
              <a:rPr lang="ar-SA" sz="3600" b="1" dirty="0" smtClean="0"/>
              <a:t>الإفريز </a:t>
            </a:r>
            <a:endParaRPr lang="ar-SA" sz="3600" b="1" dirty="0"/>
          </a:p>
        </p:txBody>
      </p:sp>
      <p:sp>
        <p:nvSpPr>
          <p:cNvPr id="4" name="شكل بيضاوي 3"/>
          <p:cNvSpPr/>
          <p:nvPr/>
        </p:nvSpPr>
        <p:spPr>
          <a:xfrm>
            <a:off x="611560" y="548680"/>
            <a:ext cx="24265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معنى الكلمة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323528" y="836713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شريط زخرفي يحيط بالعقود او بأعلى الجدار الخارجي وقد يبرز عنه</a:t>
            </a:r>
            <a:endParaRPr lang="ar-SA" dirty="0"/>
          </a:p>
        </p:txBody>
      </p:sp>
      <p:pic>
        <p:nvPicPr>
          <p:cNvPr id="1026" name="Picture 2" descr="C:\Users\ام شوق\Pictures\thIL57M4UT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89040"/>
            <a:ext cx="3673475" cy="2155825"/>
          </a:xfrm>
          <a:prstGeom prst="rect">
            <a:avLst/>
          </a:prstGeom>
          <a:noFill/>
        </p:spPr>
      </p:pic>
      <p:pic>
        <p:nvPicPr>
          <p:cNvPr id="1027" name="Picture 3" descr="C:\Users\ام شوق\Pictures\th98F9JZH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861048"/>
            <a:ext cx="3319264" cy="2119883"/>
          </a:xfrm>
          <a:prstGeom prst="rect">
            <a:avLst/>
          </a:prstGeom>
          <a:noFill/>
        </p:spPr>
      </p:pic>
      <p:sp>
        <p:nvSpPr>
          <p:cNvPr id="7" name="مخطط انسيابي: تحضير 6"/>
          <p:cNvSpPr/>
          <p:nvPr/>
        </p:nvSpPr>
        <p:spPr>
          <a:xfrm>
            <a:off x="2051720" y="620688"/>
            <a:ext cx="5093152" cy="82867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الافاريز </a:t>
            </a:r>
            <a:r>
              <a:rPr lang="ar-SA" sz="3600" b="1" dirty="0" err="1" smtClean="0"/>
              <a:t>الزخرفية</a:t>
            </a:r>
            <a:r>
              <a:rPr lang="ar-SA" sz="3600" b="1" dirty="0" smtClean="0"/>
              <a:t> 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على الحوائط والجدران </a:t>
            </a:r>
          </a:p>
          <a:p>
            <a:r>
              <a:rPr lang="ar-SA" dirty="0" smtClean="0"/>
              <a:t>الاواني والفوانيس </a:t>
            </a:r>
          </a:p>
          <a:p>
            <a:r>
              <a:rPr lang="ar-SA" dirty="0" smtClean="0"/>
              <a:t>جوانب الاعمدة </a:t>
            </a:r>
          </a:p>
          <a:p>
            <a:r>
              <a:rPr lang="ar-SA" dirty="0" smtClean="0"/>
              <a:t>اسوار القصور والمساجد </a:t>
            </a:r>
            <a:endParaRPr lang="ar-SA" dirty="0"/>
          </a:p>
        </p:txBody>
      </p:sp>
      <p:sp>
        <p:nvSpPr>
          <p:cNvPr id="4" name="Oval 1"/>
          <p:cNvSpPr/>
          <p:nvPr/>
        </p:nvSpPr>
        <p:spPr bwMode="auto">
          <a:xfrm>
            <a:off x="467544" y="1484784"/>
            <a:ext cx="2708176" cy="2808312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rgbClr val="2E15E9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13" name="Oval 1"/>
          <p:cNvSpPr/>
          <p:nvPr/>
        </p:nvSpPr>
        <p:spPr bwMode="auto">
          <a:xfrm>
            <a:off x="2411760" y="3933056"/>
            <a:ext cx="2606824" cy="2636912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CC00CC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14" name="شكل بيضاوي 13"/>
          <p:cNvSpPr/>
          <p:nvPr/>
        </p:nvSpPr>
        <p:spPr>
          <a:xfrm>
            <a:off x="2267744" y="332656"/>
            <a:ext cx="48028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اين تستخدم الافاريز 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احتاج طالبة لتقف أمامنا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التحليل الحسي </a:t>
            </a:r>
          </a:p>
          <a:p>
            <a:r>
              <a:rPr lang="ar-SA" dirty="0" smtClean="0"/>
              <a:t>التحليل التشكيلي </a:t>
            </a:r>
          </a:p>
          <a:p>
            <a:r>
              <a:rPr lang="ar-SA" dirty="0" smtClean="0"/>
              <a:t>التحليل التعبيري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التحليل الفني والجمالي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467544" y="476672"/>
            <a:ext cx="8136904" cy="5544616"/>
          </a:xfrm>
        </p:spPr>
        <p:txBody>
          <a:bodyPr>
            <a:normAutofit/>
          </a:bodyPr>
          <a:lstStyle/>
          <a:p>
            <a:r>
              <a:rPr lang="ar-SA" dirty="0" smtClean="0"/>
              <a:t>افتحي الكتاب ص 40 شكل </a:t>
            </a:r>
            <a:r>
              <a:rPr lang="ar-SA" dirty="0" err="1" smtClean="0"/>
              <a:t>5 </a:t>
            </a:r>
            <a:r>
              <a:rPr lang="ar-SA" dirty="0" smtClean="0"/>
              <a:t>/ 6 </a:t>
            </a:r>
            <a:br>
              <a:rPr lang="ar-SA" dirty="0" smtClean="0"/>
            </a:br>
            <a:r>
              <a:rPr lang="ar-SA" dirty="0" smtClean="0"/>
              <a:t> وحللي صورة الافريز مع مجموعتك </a:t>
            </a:r>
            <a:br>
              <a:rPr lang="ar-SA" dirty="0" smtClean="0"/>
            </a:b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/>
              <a:t>الناحية الحسية </a:t>
            </a:r>
            <a:br>
              <a:rPr lang="ar-SA" dirty="0" smtClean="0"/>
            </a:br>
            <a:r>
              <a:rPr lang="ar-SA" dirty="0" smtClean="0"/>
              <a:t>الناحية التشكيلية </a:t>
            </a:r>
            <a:br>
              <a:rPr lang="ar-SA" dirty="0" smtClean="0"/>
            </a:br>
            <a:r>
              <a:rPr lang="ar-SA" dirty="0" smtClean="0"/>
              <a:t>الناحية التعبيرية </a:t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85</Words>
  <Application>Microsoft Office PowerPoint</Application>
  <PresentationFormat>عرض على الشاشة (3:4)‏</PresentationFormat>
  <Paragraphs>28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    شريط زخرفي يحيط بالعقود او بأعلى الجدار الخارجي وقد يبرز عنه</vt:lpstr>
      <vt:lpstr>الشريحة 6</vt:lpstr>
      <vt:lpstr>احتاج طالبة لتقف أمامنا</vt:lpstr>
      <vt:lpstr>التحليل الفني والجمالي</vt:lpstr>
      <vt:lpstr>افتحي الكتاب ص 40 شكل 5 / 6   وحللي صورة الافريز مع مجموعتك    الناحية الحسية  الناحية التشكيلية  الناحية التعبيرية  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ام شوق</dc:creator>
  <cp:lastModifiedBy>ام شوق</cp:lastModifiedBy>
  <cp:revision>4</cp:revision>
  <dcterms:created xsi:type="dcterms:W3CDTF">2017-10-09T04:49:52Z</dcterms:created>
  <dcterms:modified xsi:type="dcterms:W3CDTF">2017-10-19T07:35:15Z</dcterms:modified>
</cp:coreProperties>
</file>