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775" autoAdjust="0"/>
    <p:restoredTop sz="94660"/>
  </p:normalViewPr>
  <p:slideViewPr>
    <p:cSldViewPr>
      <p:cViewPr varScale="1">
        <p:scale>
          <a:sx n="59" d="100"/>
          <a:sy n="59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1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5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54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92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93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49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96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97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1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118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4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0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8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1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0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A88-7AB7-4773-9E9E-9422E1EE313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11B0-6FC3-460B-9B4B-7720EC9D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5228-F56F-42B6-8806-08B7B64D8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D92F1-9A83-4609-978E-CB184115B5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2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91262" y="1891928"/>
            <a:ext cx="5401018" cy="889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/>
            <a:r>
              <a:rPr lang="ar-EG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التدريب </a:t>
            </a:r>
            <a:r>
              <a:rPr lang="ar-EG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السادس  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2011" y="3806676"/>
            <a:ext cx="8466794" cy="12065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 rtl="1"/>
            <a:r>
              <a:rPr lang="ar-EG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برنامج سكراتش </a:t>
            </a:r>
            <a:r>
              <a:rPr lang="ar-EG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 </a:t>
            </a:r>
            <a:r>
              <a:rPr lang="ar-EG" sz="4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المتغيرات و العمليات ) 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48362" y="5971365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427" y="6021288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80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610227" y="6021288"/>
            <a:ext cx="936104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67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7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73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1844824"/>
            <a:ext cx="8626811" cy="7200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rtl="1"/>
            <a:r>
              <a:rPr lang="ar-EG" sz="2400" b="1" dirty="0">
                <a:solidFill>
                  <a:srgbClr val="C00000"/>
                </a:solidFill>
              </a:rPr>
              <a:t>جدول المهارات </a:t>
            </a:r>
            <a:endParaRPr lang="ar-EG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10510"/>
              </p:ext>
            </p:extLst>
          </p:nvPr>
        </p:nvGraphicFramePr>
        <p:xfrm>
          <a:off x="395537" y="2780928"/>
          <a:ext cx="828091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1"/>
                <a:gridCol w="1440160"/>
                <a:gridCol w="547260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لم يتقن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أتقن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المهارة</a:t>
                      </a:r>
                      <a:r>
                        <a:rPr lang="ar-EG" b="1" baseline="0" dirty="0" smtClean="0"/>
                        <a:t> / درجة الإتقان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1. إنشاء متغير جديد باسم (</a:t>
                      </a:r>
                      <a:r>
                        <a:rPr lang="ar-EG" b="1" baseline="0" dirty="0" smtClean="0"/>
                        <a:t> اسم الطالب )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2. تغيير قيمة اسم الطالب إلى قيمة يدخلها المستخدم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3. عرض رسالة مرحبا يا مضافا إليها اسم</a:t>
                      </a:r>
                      <a:r>
                        <a:rPr lang="ar-EG" b="1" baseline="0" dirty="0" smtClean="0"/>
                        <a:t> الطالب المدخل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5529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74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764704"/>
            <a:ext cx="8626811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</a:rPr>
              <a:t>تمرينات </a:t>
            </a:r>
            <a:endParaRPr lang="ar-EG" sz="2400" b="1" dirty="0">
              <a:solidFill>
                <a:srgbClr val="C00000"/>
              </a:solidFill>
            </a:endParaRPr>
          </a:p>
          <a:p>
            <a:pPr algn="just" rtl="1"/>
            <a:r>
              <a:rPr lang="ar-EG" b="1" dirty="0" smtClean="0">
                <a:solidFill>
                  <a:prstClr val="black"/>
                </a:solidFill>
              </a:rPr>
              <a:t>قم بعمل مشروع لتحويل درجة الحرارة التى يدخلها المستخدم من القياس الفهرنهايتى إلى المئوى إذا علمت أن : درجة الحرارة بالمئوى = (درجة الحرارة بالفرنهايتى – 32 ) / 1.8 </a:t>
            </a:r>
          </a:p>
          <a:p>
            <a:pPr algn="just" rtl="1"/>
            <a:r>
              <a:rPr lang="ar-EG" b="1" dirty="0" smtClean="0">
                <a:solidFill>
                  <a:prstClr val="black"/>
                </a:solidFill>
              </a:rPr>
              <a:t>س2 : نفذ المقطع البرمجى التالى ، ثم حدد ما هو الهدف منه ؟ </a:t>
            </a:r>
            <a:endParaRPr lang="ar-EG" b="1" dirty="0">
              <a:solidFill>
                <a:prstClr val="black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962921"/>
              </p:ext>
            </p:extLst>
          </p:nvPr>
        </p:nvGraphicFramePr>
        <p:xfrm>
          <a:off x="539549" y="2514064"/>
          <a:ext cx="7992890" cy="2859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571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الهدف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المقطع البرمجى </a:t>
                      </a:r>
                      <a:endParaRPr lang="en-US" b="1" dirty="0"/>
                    </a:p>
                  </a:txBody>
                  <a:tcPr/>
                </a:tc>
              </a:tr>
              <a:tr h="2488312">
                <a:tc>
                  <a:txBody>
                    <a:bodyPr/>
                    <a:lstStyle/>
                    <a:p>
                      <a:pPr algn="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269" y="2996952"/>
            <a:ext cx="25622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43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68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764704"/>
            <a:ext cx="8626811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>
                <a:solidFill>
                  <a:srgbClr val="C00000"/>
                </a:solidFill>
              </a:rPr>
              <a:t>متطلبات التدريب </a:t>
            </a:r>
            <a:endParaRPr lang="ar-EG" sz="2000" b="1" u="sng" dirty="0">
              <a:solidFill>
                <a:srgbClr val="C00000"/>
              </a:solidFill>
            </a:endParaRPr>
          </a:p>
          <a:p>
            <a:pPr marL="285750" indent="-285750" algn="just" rtl="1">
              <a:buFont typeface="Wingdings" pitchFamily="2" charset="2"/>
              <a:buChar char="Ø"/>
            </a:pPr>
            <a:r>
              <a:rPr lang="ar-EG" dirty="0">
                <a:solidFill>
                  <a:prstClr val="black"/>
                </a:solidFill>
              </a:rPr>
              <a:t>جهاز حاسب . </a:t>
            </a:r>
          </a:p>
          <a:p>
            <a:pPr marL="285750" indent="-285750" algn="just" rtl="1">
              <a:buFont typeface="Wingdings" pitchFamily="2" charset="2"/>
              <a:buChar char="Ø"/>
            </a:pPr>
            <a:r>
              <a:rPr lang="ar-EG" dirty="0">
                <a:solidFill>
                  <a:prstClr val="black"/>
                </a:solidFill>
              </a:rPr>
              <a:t>برنامج سكراتش . </a:t>
            </a:r>
            <a:endParaRPr lang="ar-EG" dirty="0">
              <a:solidFill>
                <a:prstClr val="black"/>
              </a:solidFill>
            </a:endParaRP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>
                <a:solidFill>
                  <a:srgbClr val="C00000"/>
                </a:solidFill>
              </a:rPr>
              <a:t>مقدمة التدريب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للحصول على المعلومات  نحتاج إلى البانات ، حيث تدخل البيانات إلى جهاز الحاسب فيتم تخزينها مؤقتا بغرض معالجتها و تحويلها إلى معلومات مفيدة ، ولكن أين يتم تخزين هذه البيانات بعد إدخالها إلى الحاسب ؟ الجواب هو : فى المتغيرات . 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88224" y="3573016"/>
            <a:ext cx="187220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400" b="1" dirty="0" smtClean="0"/>
              <a:t> بيانات </a:t>
            </a:r>
          </a:p>
          <a:p>
            <a:pPr algn="ctr" rtl="1"/>
            <a:r>
              <a:rPr lang="ar-EG" sz="2400" b="1" dirty="0" smtClean="0"/>
              <a:t>( مدخلات ) 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628821" y="3573016"/>
            <a:ext cx="187220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400" b="1" dirty="0" smtClean="0"/>
              <a:t>علميات </a:t>
            </a:r>
          </a:p>
          <a:p>
            <a:pPr algn="ctr" rtl="1"/>
            <a:r>
              <a:rPr lang="ar-EG" sz="2400" b="1" dirty="0" smtClean="0"/>
              <a:t>( معالجة )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700290" y="3573016"/>
            <a:ext cx="187220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400" b="1" dirty="0" smtClean="0"/>
              <a:t>معلومات </a:t>
            </a:r>
          </a:p>
          <a:p>
            <a:pPr algn="ctr" rtl="1"/>
            <a:r>
              <a:rPr lang="ar-EG" sz="2400" b="1" dirty="0" smtClean="0"/>
              <a:t>( مخرجات ) </a:t>
            </a:r>
            <a:endParaRPr lang="en-US" sz="2400" b="1" dirty="0"/>
          </a:p>
        </p:txBody>
      </p:sp>
      <p:sp>
        <p:nvSpPr>
          <p:cNvPr id="4" name="Left Arrow 3"/>
          <p:cNvSpPr/>
          <p:nvPr/>
        </p:nvSpPr>
        <p:spPr>
          <a:xfrm>
            <a:off x="5573037" y="3933056"/>
            <a:ext cx="943179" cy="36004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2634268" y="3875185"/>
            <a:ext cx="943179" cy="36004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2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3" grpId="0" animBg="1"/>
      <p:bldP spid="11" grpId="0" animBg="1"/>
      <p:bldP spid="12" grpId="0" animBg="1"/>
      <p:bldP spid="4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68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1196752"/>
            <a:ext cx="8626811" cy="4032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و ما المتغير ؟ </a:t>
            </a:r>
            <a:r>
              <a:rPr lang="ar-EG" b="1" dirty="0" smtClean="0">
                <a:solidFill>
                  <a:prstClr val="black"/>
                </a:solidFill>
              </a:rPr>
              <a:t>المتغير هو عبارة عن مكان محجوز فى ذاكرة الحاسب نستخدمه لتخزين قيمة ما و الرجوع إليها و تغييرها أثناء تشغيل البرنامج ، </a:t>
            </a:r>
            <a:r>
              <a:rPr lang="ar-EG" dirty="0" smtClean="0">
                <a:solidFill>
                  <a:prstClr val="black"/>
                </a:solidFill>
              </a:rPr>
              <a:t>ونطلق على كل متغير اسم فريد يدل عليه ، ونظرا لأهمية البيانات التى تخزن فى البرامج فلا نكاد نرى برنامجا يخلو من المتغيرات ، ولكن هذه المتغيرات وسيلة للحفظ للبيانات فقط و التعديل  عليها نحتاج إلى ( علميات المعالجة ) مثل العمليات الحسابية ( الجمع ، الطرح ، الضر ، القسمة ) و عوامل المقارنة بين القيم ( أكبر من ، أصغير من ، يساوى ، لا يساوى ) و العمليات المنطقية ( و ، أو ، ليس ) لتحقق من أكثر شرط أو قيممة و غيرها من العمليات التى نجرها على ما تم تخزينه من بيانات . </a:t>
            </a: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خطوات التدريب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فى الخطوات التالية من هذا التدريب سأقوم بعمل مشروع تحويل العملة من الدولار إلى الريال السعودى و ذلك باستخدام المتغيرات لتخزين المبلغ الذى يدخله المستخدم و العمليات لمعالجة هذه القيمة و الحصول على النتيجة بعد تحويلها . </a:t>
            </a:r>
            <a:endParaRPr lang="ar-E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0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69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8626811" cy="50405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أولا : كيفية التعامل مع المتغيرات واستقبال المدخلات من المستخدم : :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أنشئ مشروعا جديدا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أحذف كائن القط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أضيف كائن جديد عبارة عن صورة آلة حاسبة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اختار قسم ( المتغيرات ) من منطقة اللبنات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أنشئ متغير جديد بالضغط على الزر ( إنشاء متغير ) لتظهر نافذة تسمية المتغير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أكتب اسم المتغير ( المبلغ بالدولار ) ثم أنقر على زر موافق بعد إضافة المتغير الأول تظهر لبنات التحكم بالمتغيرات ، و الاجدول التالى يوضح وظيفة كل لبنة منها : </a:t>
            </a:r>
            <a:endParaRPr lang="ar-EG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77456"/>
              </p:ext>
            </p:extLst>
          </p:nvPr>
        </p:nvGraphicFramePr>
        <p:xfrm>
          <a:off x="1187625" y="3356992"/>
          <a:ext cx="64253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1"/>
                <a:gridCol w="28969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وظيفتها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لبنة التحكم بالمتغيرات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الحصول على قيمة</a:t>
                      </a:r>
                      <a:r>
                        <a:rPr lang="ar-EG" b="1" baseline="0" dirty="0" smtClean="0"/>
                        <a:t> المتغير ..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ضبط المتغير على</a:t>
                      </a:r>
                      <a:r>
                        <a:rPr lang="ar-EG" b="1" baseline="0" dirty="0" smtClean="0"/>
                        <a:t> قيمة محددة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تغيير قيمة المتغير بالزيادة أو النقصان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جعل المتغير مرئيا</a:t>
                      </a:r>
                      <a:r>
                        <a:rPr lang="ar-EG" b="1" baseline="0" dirty="0" smtClean="0"/>
                        <a:t> على منصة العرض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حعل المتغير غير مرئى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6191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02" y="4088507"/>
            <a:ext cx="15525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715" y="4515628"/>
            <a:ext cx="11239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01" y="4810402"/>
            <a:ext cx="15525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240" y="5301208"/>
            <a:ext cx="11144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00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70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8626811" cy="50405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اسحب لبنة ( البدء ) إلى منطقة المقاطع البرمجية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اسحب لبنة ( اجعل المبلغ بالدولار مساويا : 0 ) لتصبح أسفل لبنة البداية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من قسم التحسس اسحب لبنى ( اسأل .. وانتظر ) ثم اكتبر عبارة ( كم المبلغ بالدولار ؟ ) قى الفراغ المتاج بداخل اللبنة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احسب لبنة ( اجعل المبلغ بالدولار مساويا ) مرة أخرى لتصبح أسفل اللبنة السابقة وذلك لضبط قيمة متغير ( المبلغ بالدولار ) ليساوى القيمة التى أدخلها المستخدم إجابة على السؤال السابق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أحسب لبنة ( الإجابة ) من قسم لبنات التحسس و أضعها بداخل خانة القيمة ( بدلا من الصفر ) لتصبح هكذا (لجعل الملبغ بالدولار مساويا : الإجابة )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أنشئ متغير جديدا باسم ( المبلغ بالريال )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اسحب لبنة ( اجعل المبلغ بالدولار مسا-ويا 0 ) و اختار اسم المتغير ( المبلغ بالريال ) من القائمة بداخل اللبنة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من قسم العمليات اسحب لبنة ( الضرب ) و اضعها بداخل خانة القيمة للنبة السابقة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اسحب ( الملبغ بالدولار ) إلى الفراغ الأول من لبنة الضرب ، واكتب القيمة 3.75 فى الفراغ الثانى لتصبح اللبنة هكذا ( اجعل الملبغ بالريال مساويا المبلغ بالدولار 3.75 ) . </a:t>
            </a:r>
          </a:p>
          <a:p>
            <a:pPr marL="342900" indent="-342900" algn="just" rtl="1">
              <a:buFont typeface="+mj-lt"/>
              <a:buAutoNum type="arabicPeriod" startAt="7"/>
            </a:pPr>
            <a:r>
              <a:rPr lang="ar-EG" dirty="0" smtClean="0">
                <a:solidFill>
                  <a:prstClr val="black"/>
                </a:solidFill>
              </a:rPr>
              <a:t>لعرض النتيجة على المستخدم اسحب لبنة ( قل ) من قسم المظاهر و أضع بداخلها لبنة ( اربط ) ثم اكتب فى الفراغ الأول عبارة ) المبلغ بالريال يساوى ) و فى الفراغ الثانى أضيف لبنة ( المبلغ بالريال ) لتصبح اللبنة الناتجة هكذا ) قل اربط الملبغ بالريال يساوى الملبغ بالدولار * </a:t>
            </a:r>
            <a:endParaRPr lang="ar-E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260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71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1988840"/>
            <a:ext cx="8626811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17 . اتأكد أن المقطع البرمجى مطابق للشكل 1 – 6 – 2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18 أشغل المشروع لتجربته . </a:t>
            </a: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06" y="2757488"/>
            <a:ext cx="26193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31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71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8626811" cy="50405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ثانيا : إجراء العلميات على المتغيرات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يوجد العديد من العمليات التى يمكن استخدامها لمعالجة البيانات غير ما قمنا بتجربته فى الخطوات السابقة و الجدول التالى يعرض بعض أنواع لبنات العمليات مع شرح مختصر لكل نوع من اللبنات . </a:t>
            </a:r>
            <a:endParaRPr lang="ar-EG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087119"/>
              </p:ext>
            </p:extLst>
          </p:nvPr>
        </p:nvGraphicFramePr>
        <p:xfrm>
          <a:off x="395536" y="2068056"/>
          <a:ext cx="8264330" cy="2783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8276"/>
                <a:gridCol w="372605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وظيفتها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لبنة التحكم بالمتغيرات </a:t>
                      </a:r>
                      <a:endParaRPr lang="en-US" b="1" dirty="0"/>
                    </a:p>
                  </a:txBody>
                  <a:tcPr/>
                </a:tc>
              </a:tr>
              <a:tr h="1206128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إجراء العمليات الحسابية ( الجمع ، الطرح ، الضرب ، القسمة و بقاى قسمة عددين .)</a:t>
                      </a:r>
                      <a:r>
                        <a:rPr lang="ar-EG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1206128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عوامل</a:t>
                      </a:r>
                      <a:r>
                        <a:rPr lang="ar-EG" b="1" baseline="0" dirty="0" smtClean="0"/>
                        <a:t> مقارنة القيم ( أكبر من ، يساوى ، أصغر من ) وتستخدم كشرط لأحد الجمل الشرطية 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92896"/>
            <a:ext cx="99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5524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29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71</a:t>
            </a:r>
            <a:endParaRPr lang="en-US" sz="20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97964"/>
              </p:ext>
            </p:extLst>
          </p:nvPr>
        </p:nvGraphicFramePr>
        <p:xfrm>
          <a:off x="395536" y="1700808"/>
          <a:ext cx="8264330" cy="3161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8276"/>
                <a:gridCol w="3726054"/>
              </a:tblGrid>
              <a:tr h="1206128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العوامل</a:t>
                      </a:r>
                      <a:r>
                        <a:rPr lang="ar-EG" b="1" baseline="0" dirty="0" smtClean="0"/>
                        <a:t> المنطقية وتستخدم للتحقق من صحة الشرط الأكثر من عامل سواء بتحقيق كلا من العاملين أو أحدهما أو عدم تحقق عامل محدد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1206128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العمليات على النصوص مثل : ضم سلسلتين نصيتين الحصول على حرف</a:t>
                      </a:r>
                      <a:r>
                        <a:rPr lang="ar-EG" b="1" baseline="0" dirty="0" smtClean="0"/>
                        <a:t> محدد من سلسلة نصية ، معرفة طول ( عدد أحرف ) سلسلة نصية 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748888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تعيد رقما عشوائيا ضمن مدى محدد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61615"/>
            <a:ext cx="704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61752"/>
            <a:ext cx="8858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085" y="4357896"/>
            <a:ext cx="180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3696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72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692696"/>
            <a:ext cx="8626811" cy="50405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ثالثا : مشاركة المشاريع مع الآخرين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توجد طريقتين لمشاركة المشاريع مع الآخرين : </a:t>
            </a:r>
          </a:p>
          <a:p>
            <a:pPr marL="285750" indent="-285750" algn="just" rtl="1">
              <a:buFont typeface="Arial" pitchFamily="34" charset="0"/>
              <a:buChar char="•"/>
            </a:pPr>
            <a:r>
              <a:rPr lang="ar-EG" dirty="0" smtClean="0">
                <a:solidFill>
                  <a:prstClr val="black"/>
                </a:solidFill>
              </a:rPr>
              <a:t>تبادل ملفات المشاريع محليا . </a:t>
            </a:r>
          </a:p>
          <a:p>
            <a:pPr marL="285750" indent="-285750" algn="just" rtl="1">
              <a:buFont typeface="Arial" pitchFamily="34" charset="0"/>
              <a:buChar char="•"/>
            </a:pPr>
            <a:r>
              <a:rPr lang="ar-EG" dirty="0" smtClean="0">
                <a:solidFill>
                  <a:prstClr val="black"/>
                </a:solidFill>
              </a:rPr>
              <a:t>رفع الشروع على خادم سكراتش . </a:t>
            </a:r>
            <a:endParaRPr lang="ar-EG" dirty="0">
              <a:solidFill>
                <a:prstClr val="black"/>
              </a:solidFill>
            </a:endParaRP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لتبادل ملفات المشاريع محليا ( بطريقة يدوية ) أتبع الخطوات التالية كما فى الشكل 1 – 6 – 3 :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أتوجه إىل مجلد المستندات ثم أفتح مجلد المشاريع الخاص ببرنامج سكراتش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أحدد المشروع المطلوب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أقوم بنسخه 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79415"/>
            <a:ext cx="31623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68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905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SemSem</dc:creator>
  <cp:lastModifiedBy>SemSem</cp:lastModifiedBy>
  <cp:revision>4</cp:revision>
  <dcterms:created xsi:type="dcterms:W3CDTF">2017-08-04T14:44:37Z</dcterms:created>
  <dcterms:modified xsi:type="dcterms:W3CDTF">2017-08-04T15:17:27Z</dcterms:modified>
</cp:coreProperties>
</file>