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42098E-410B-446A-94B0-EDB2573FC072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F6FBCD5-B75B-4EED-87EC-420A2AF9AB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9877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02/02/35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64.wmf"/><Relationship Id="rId18" Type="http://schemas.openxmlformats.org/officeDocument/2006/relationships/image" Target="../media/image66.wmf"/><Relationship Id="rId3" Type="http://schemas.openxmlformats.org/officeDocument/2006/relationships/image" Target="../media/image68.png"/><Relationship Id="rId21" Type="http://schemas.openxmlformats.org/officeDocument/2006/relationships/image" Target="../media/image72.png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wmf"/><Relationship Id="rId20" Type="http://schemas.openxmlformats.org/officeDocument/2006/relationships/image" Target="../media/image67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3.wmf"/><Relationship Id="rId5" Type="http://schemas.openxmlformats.org/officeDocument/2006/relationships/image" Target="../media/image70.png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69.png"/><Relationship Id="rId9" Type="http://schemas.openxmlformats.org/officeDocument/2006/relationships/image" Target="../media/image62.wmf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jp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t="-32000" r="-3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877" y="476672"/>
            <a:ext cx="3054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Myungjo Std M" pitchFamily="18" charset="-128"/>
                <a:ea typeface="Adobe Myungjo Std M" pitchFamily="18" charset="-128"/>
                <a:cs typeface="AF_Diwani" pitchFamily="2" charset="-78"/>
              </a:rPr>
              <a:t>بسم الله الرحمن الرحيم </a:t>
            </a:r>
            <a:endParaRPr lang="ar-SA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Myungjo Std M" pitchFamily="18" charset="-128"/>
              <a:ea typeface="Adobe Myungjo Std M" pitchFamily="18" charset="-128"/>
              <a:cs typeface="AF_Diwani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19672" y="2204864"/>
            <a:ext cx="3225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 الاول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896704" y="3573016"/>
            <a:ext cx="33505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solidFill>
                  <a:schemeClr val="bg1"/>
                </a:solidFill>
              </a:rPr>
              <a:t>تصنيف المثلثات </a:t>
            </a:r>
            <a:endParaRPr lang="ar-SA" sz="4400" b="1" cap="none" spc="50" dirty="0">
              <a:ln w="1143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91072" y="12169"/>
            <a:ext cx="83529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فن العمارة </a:t>
            </a:r>
            <a:r>
              <a:rPr lang="ar-SA" b="1" dirty="0" smtClean="0"/>
              <a:t>:صنف كل من المثلثات الاتية الى حاد الزوايا او متطابق الزوايا او منفرج الزاوية او قائم الزاوية </a:t>
            </a:r>
            <a:endParaRPr lang="ar-S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68" y="412279"/>
            <a:ext cx="24479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91" y="459904"/>
            <a:ext cx="24574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27" y="431258"/>
            <a:ext cx="24288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123728" y="3212976"/>
            <a:ext cx="69658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صنف كل من المثلثات الأتية الى حاد الزوايا متطابق الزوايا او منفرج الزاوية او قائم الزاوية </a:t>
            </a:r>
            <a:br>
              <a:rPr lang="ar-SA" b="1" dirty="0" smtClean="0">
                <a:solidFill>
                  <a:srgbClr val="FF0000"/>
                </a:solidFill>
              </a:rPr>
            </a:br>
            <a:r>
              <a:rPr lang="en-US" b="1" dirty="0"/>
              <a:t>△ABD </a:t>
            </a:r>
            <a:r>
              <a:rPr lang="en-US" b="1" dirty="0" smtClean="0"/>
              <a:t>(4</a:t>
            </a:r>
            <a:endParaRPr lang="ar-SA" b="1" dirty="0" smtClean="0"/>
          </a:p>
          <a:p>
            <a:r>
              <a:rPr lang="en-US" b="1" dirty="0"/>
              <a:t>△BDC </a:t>
            </a:r>
            <a:r>
              <a:rPr lang="en-US" b="1" dirty="0" smtClean="0"/>
              <a:t>(5</a:t>
            </a:r>
          </a:p>
          <a:p>
            <a:r>
              <a:rPr lang="en-US" b="1" dirty="0"/>
              <a:t>△ABC </a:t>
            </a:r>
            <a:r>
              <a:rPr lang="en-US" b="1" dirty="0" smtClean="0"/>
              <a:t>(6</a:t>
            </a:r>
            <a:endParaRPr lang="ar-SA" b="1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088232" cy="11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2123728" y="4700962"/>
            <a:ext cx="696586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صنف كلا من المثلثين الآتيين الى متطابق الأضلاع او متطابق الضلعين او مختلف الأضلاع : </a:t>
            </a:r>
            <a:endParaRPr lang="ar-SA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18" y="5229200"/>
            <a:ext cx="23145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229200"/>
            <a:ext cx="2457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20471"/>
              </p:ext>
            </p:extLst>
          </p:nvPr>
        </p:nvGraphicFramePr>
        <p:xfrm>
          <a:off x="6372200" y="0"/>
          <a:ext cx="499740" cy="363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معادلة" r:id="rId3" imgW="279360" imgH="203040" progId="Equation.3">
                  <p:embed/>
                </p:oleObj>
              </mc:Choice>
              <mc:Fallback>
                <p:oleObj name="معادلة" r:id="rId3" imgW="279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2200" y="0"/>
                        <a:ext cx="499740" cy="363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33266" y="-8737"/>
            <a:ext cx="91440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اذا كانت النقطة </a:t>
            </a:r>
            <a:r>
              <a:rPr lang="en-US" b="1" dirty="0" smtClean="0"/>
              <a:t>K</a:t>
            </a:r>
            <a:r>
              <a:rPr lang="ar-SA" b="1" dirty="0" smtClean="0"/>
              <a:t>هي منتصف         , فصنف كلا من المثلثات الأتية في الشكل المجاور </a:t>
            </a:r>
          </a:p>
          <a:p>
            <a:r>
              <a:rPr lang="ar-SA" b="1" dirty="0" smtClean="0"/>
              <a:t>الى متطابق الأضلاع او متطابق الضلعين او مختلف الأضلاع    </a:t>
            </a:r>
          </a:p>
          <a:p>
            <a:endParaRPr lang="ar-SA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△FGH </a:t>
            </a:r>
            <a:r>
              <a:rPr lang="en-US" b="1" dirty="0" smtClean="0">
                <a:solidFill>
                  <a:srgbClr val="FF0000"/>
                </a:solidFill>
              </a:rPr>
              <a:t>(9</a:t>
            </a:r>
            <a:endParaRPr lang="ar-SA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△GJL </a:t>
            </a:r>
            <a:r>
              <a:rPr lang="en-US" b="1" dirty="0" smtClean="0">
                <a:solidFill>
                  <a:schemeClr val="tx2"/>
                </a:solidFill>
              </a:rPr>
              <a:t>(10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△FHL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(11</a:t>
            </a:r>
          </a:p>
          <a:p>
            <a:r>
              <a:rPr lang="ar-SA" b="1" dirty="0" smtClean="0"/>
              <a:t>   </a:t>
            </a:r>
            <a:endParaRPr lang="ar-SA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03726" cy="1412611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25805" y="1822533"/>
            <a:ext cx="88204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جبر : </a:t>
            </a:r>
            <a:r>
              <a:rPr lang="ar-SA" b="1" dirty="0" smtClean="0"/>
              <a:t>اوجد قيمة </a:t>
            </a:r>
            <a:r>
              <a:rPr lang="en-US" b="1" dirty="0" smtClean="0"/>
              <a:t>x</a:t>
            </a:r>
            <a:r>
              <a:rPr lang="ar-SA" b="1" dirty="0" smtClean="0"/>
              <a:t>واطوال الأضلاع المجهولة في كل من المثلثين الآتيين :</a:t>
            </a:r>
            <a:endParaRPr lang="ar-SA" b="1" dirty="0"/>
          </a:p>
        </p:txBody>
      </p:sp>
      <p:pic>
        <p:nvPicPr>
          <p:cNvPr id="5122" name="Picture 2" descr="C:\Users\3460~1\AppData\Local\Temp\SNAGHTML25e87f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62" y="2222643"/>
            <a:ext cx="256222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421" y="2222643"/>
            <a:ext cx="2362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051863" y="3743415"/>
            <a:ext cx="812540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مجوهرات :</a:t>
            </a:r>
            <a:r>
              <a:rPr lang="ar-SA" dirty="0" smtClean="0"/>
              <a:t> </a:t>
            </a:r>
            <a:r>
              <a:rPr lang="ar-SA" b="1" dirty="0" smtClean="0"/>
              <a:t>افترض أن لديك سلكا مرنا من الفولاذ غير قابل </a:t>
            </a:r>
          </a:p>
          <a:p>
            <a:r>
              <a:rPr lang="ar-SA" b="1" dirty="0" smtClean="0"/>
              <a:t>للصدأ , وتريد ان تشكله لتعمل قرطا . اذا كان الجزء المثلث من القرط متطابق </a:t>
            </a:r>
          </a:p>
          <a:p>
            <a:r>
              <a:rPr lang="ar-SA" b="1" dirty="0" smtClean="0"/>
              <a:t>الضلعين , أبعاده كما في الصورة , وطول جزء العلاقة </a:t>
            </a:r>
            <a:r>
              <a:rPr lang="en-US" b="1" dirty="0" smtClean="0"/>
              <a:t>1.5cm</a:t>
            </a:r>
            <a:r>
              <a:rPr lang="ar-SA" b="1" dirty="0" smtClean="0"/>
              <a:t>, </a:t>
            </a:r>
          </a:p>
          <a:p>
            <a:r>
              <a:rPr lang="ar-SA" b="1" dirty="0" smtClean="0"/>
              <a:t>فكم قرطا يمكنك أن تصنع باستعمال سلك طوله </a:t>
            </a:r>
            <a:r>
              <a:rPr lang="en-US" b="1" dirty="0" smtClean="0"/>
              <a:t>45cm </a:t>
            </a:r>
            <a:r>
              <a:rPr lang="ar-SA" b="1" dirty="0" smtClean="0"/>
              <a:t>؟ فسر اجابتك </a:t>
            </a:r>
            <a:endParaRPr lang="ar-SA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3298983"/>
            <a:ext cx="1728192" cy="208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71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79015" y="19817"/>
            <a:ext cx="8280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صنف كلا من المثلثات الأتية الى حاد الزوايا او متطابق الزوايا او منفرج الزاوية او قائم الزاوية :</a:t>
            </a:r>
            <a:endParaRPr lang="ar-S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9149"/>
            <a:ext cx="2016494" cy="9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9149"/>
            <a:ext cx="16097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9149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08" y="1655974"/>
            <a:ext cx="20288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54" y="1740226"/>
            <a:ext cx="200025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741769"/>
            <a:ext cx="1800200" cy="85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39552" y="3031592"/>
            <a:ext cx="855358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صنف كلا من المثلثات الأتية الى حاد الزوايا او متطابق الزوايا او منفرج الزاوية او قائم الزاوية :  </a:t>
            </a:r>
            <a:endParaRPr lang="ar-SA" sz="20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7789400" y="3275226"/>
            <a:ext cx="131937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/>
              <a:t>△</a:t>
            </a:r>
            <a:r>
              <a:rPr lang="en-US" b="1" i="1" dirty="0"/>
              <a:t>UYZ</a:t>
            </a:r>
            <a:r>
              <a:rPr lang="en-US" b="1" dirty="0" smtClean="0"/>
              <a:t>(21</a:t>
            </a:r>
          </a:p>
          <a:p>
            <a:r>
              <a:rPr lang="en-US" b="1" dirty="0"/>
              <a:t>△</a:t>
            </a:r>
            <a:r>
              <a:rPr lang="en-US" b="1" i="1" dirty="0"/>
              <a:t>BCD</a:t>
            </a:r>
            <a:r>
              <a:rPr lang="en-US" b="1" dirty="0" smtClean="0"/>
              <a:t>(22</a:t>
            </a:r>
          </a:p>
          <a:p>
            <a:r>
              <a:rPr lang="en-US" b="1" dirty="0"/>
              <a:t>△</a:t>
            </a:r>
            <a:r>
              <a:rPr lang="en-US" b="1" i="1" dirty="0"/>
              <a:t>ADB</a:t>
            </a:r>
            <a:r>
              <a:rPr lang="en-US" b="1" dirty="0" smtClean="0"/>
              <a:t>(23</a:t>
            </a:r>
          </a:p>
          <a:p>
            <a:r>
              <a:rPr lang="en-US" b="1" dirty="0"/>
              <a:t>△</a:t>
            </a:r>
            <a:r>
              <a:rPr lang="en-US" b="1" i="1" dirty="0"/>
              <a:t>UXZ</a:t>
            </a:r>
            <a:r>
              <a:rPr lang="en-US" b="1" dirty="0" smtClean="0"/>
              <a:t>(24</a:t>
            </a:r>
          </a:p>
          <a:p>
            <a:r>
              <a:rPr lang="en-US" b="1" dirty="0"/>
              <a:t>△</a:t>
            </a:r>
            <a:r>
              <a:rPr lang="en-US" b="1" i="1" dirty="0"/>
              <a:t>UWZ</a:t>
            </a:r>
            <a:r>
              <a:rPr lang="en-US" b="1" dirty="0" smtClean="0"/>
              <a:t>(25</a:t>
            </a:r>
          </a:p>
          <a:p>
            <a:r>
              <a:rPr lang="en-US" b="1" dirty="0"/>
              <a:t>△</a:t>
            </a:r>
            <a:r>
              <a:rPr lang="en-US" b="1" i="1" dirty="0" smtClean="0"/>
              <a:t>UXY</a:t>
            </a:r>
            <a:r>
              <a:rPr lang="en-US" b="1" dirty="0" smtClean="0"/>
              <a:t>(26</a:t>
            </a:r>
            <a:endParaRPr lang="ar-SA" b="1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80" y="3431702"/>
            <a:ext cx="2288948" cy="140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0" y="3360301"/>
            <a:ext cx="172819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958865" y="5029552"/>
            <a:ext cx="72010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صنف كل من المثلثين الآتين الى متطابق الأضلاع او متطابق الضلعين او مختلف الأضلاع </a:t>
            </a:r>
            <a:endParaRPr lang="ar-SA" b="1" dirty="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84" y="5398885"/>
            <a:ext cx="2326149" cy="14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79" y="5394490"/>
            <a:ext cx="2459700" cy="146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4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/>
              <p:cNvSpPr txBox="1"/>
              <p:nvPr/>
            </p:nvSpPr>
            <p:spPr>
              <a:xfrm>
                <a:off x="1439144" y="0"/>
                <a:ext cx="7704856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b="1" dirty="0" smtClean="0">
                    <a:solidFill>
                      <a:srgbClr val="FF0000"/>
                    </a:solidFill>
                  </a:rPr>
                  <a:t>اذا كانت النقطة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ar-SA" b="1" dirty="0" smtClean="0">
                    <a:solidFill>
                      <a:srgbClr val="FF0000"/>
                    </a:solidFill>
                  </a:rPr>
                  <a:t>هي منتصف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SA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ar-SA" b="1" dirty="0" smtClean="0">
                    <a:solidFill>
                      <a:srgbClr val="FF0000"/>
                    </a:solidFill>
                  </a:rPr>
                  <a:t>,ونقطة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E</a:t>
                </a:r>
                <a:r>
                  <a:rPr lang="ar-SA" b="1" dirty="0" smtClean="0">
                    <a:solidFill>
                      <a:srgbClr val="FF0000"/>
                    </a:solidFill>
                  </a:rPr>
                  <a:t>منتصف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SA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𝑫𝑭</m:t>
                        </m:r>
                      </m:e>
                    </m:acc>
                  </m:oMath>
                </a14:m>
                <a:r>
                  <a:rPr lang="ar-SA" b="1" dirty="0" smtClean="0">
                    <a:solidFill>
                      <a:srgbClr val="FF0000"/>
                    </a:solidFill>
                  </a:rPr>
                  <a:t> فصنف كلا من المثلثات الأتية الى </a:t>
                </a:r>
              </a:p>
              <a:p>
                <a:r>
                  <a:rPr lang="ar-SA" b="1" dirty="0" smtClean="0">
                    <a:solidFill>
                      <a:srgbClr val="FF0000"/>
                    </a:solidFill>
                  </a:rPr>
                  <a:t>متطابق الأضلاع او متطابق الضلعين او مختلف الأضلاع </a:t>
                </a:r>
                <a:endParaRPr lang="ar-SA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مربع ن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44" y="0"/>
                <a:ext cx="7704856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5660" r="-712" b="-1415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19" y="552214"/>
            <a:ext cx="1728150" cy="11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391472" y="752571"/>
            <a:ext cx="475252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△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AEF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(30                            </a:t>
            </a:r>
            <a:r>
              <a:rPr lang="en-US" b="1" dirty="0">
                <a:solidFill>
                  <a:srgbClr val="FF0000"/>
                </a:solidFill>
              </a:rPr>
              <a:t>△</a:t>
            </a:r>
            <a:r>
              <a:rPr lang="en-US" b="1" i="1" dirty="0" smtClean="0">
                <a:solidFill>
                  <a:srgbClr val="FF0000"/>
                </a:solidFill>
              </a:rPr>
              <a:t>ABC</a:t>
            </a:r>
            <a:r>
              <a:rPr lang="en-US" b="1" dirty="0" smtClean="0">
                <a:solidFill>
                  <a:srgbClr val="FF0000"/>
                </a:solidFill>
              </a:rPr>
              <a:t> (29                </a:t>
            </a:r>
            <a:r>
              <a:rPr lang="en-US" b="1" dirty="0" smtClean="0"/>
              <a:t>(31</a:t>
            </a:r>
            <a:r>
              <a:rPr lang="ar-SA" b="1" dirty="0" smtClean="0"/>
              <a:t> </a:t>
            </a:r>
            <a:r>
              <a:rPr lang="en-US" b="1" dirty="0"/>
              <a:t>△</a:t>
            </a:r>
            <a:r>
              <a:rPr lang="en-US" b="1" i="1" dirty="0" smtClean="0"/>
              <a:t>ADF</a:t>
            </a:r>
            <a:r>
              <a:rPr lang="ar-SA" b="1" dirty="0" smtClean="0"/>
              <a:t>                       </a:t>
            </a:r>
            <a:r>
              <a:rPr lang="en-US" b="1" dirty="0" smtClean="0">
                <a:solidFill>
                  <a:schemeClr val="accent3"/>
                </a:solidFill>
              </a:rPr>
              <a:t>(32</a:t>
            </a:r>
            <a:r>
              <a:rPr lang="ar-SA" b="1" dirty="0" smtClean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△</a:t>
            </a:r>
            <a:r>
              <a:rPr lang="en-US" b="1" i="1" dirty="0">
                <a:solidFill>
                  <a:schemeClr val="accent3"/>
                </a:solidFill>
              </a:rPr>
              <a:t>ACD</a:t>
            </a:r>
            <a:endParaRPr lang="ar-SA" b="1" dirty="0" smtClean="0">
              <a:solidFill>
                <a:schemeClr val="accent3"/>
              </a:solidFill>
            </a:endParaRPr>
          </a:p>
          <a:p>
            <a:r>
              <a:rPr lang="en-US" b="1" dirty="0" smtClean="0"/>
              <a:t>                        </a:t>
            </a:r>
            <a:r>
              <a:rPr lang="en-US" b="1" dirty="0" smtClean="0">
                <a:solidFill>
                  <a:schemeClr val="tx2"/>
                </a:solidFill>
              </a:rPr>
              <a:t>△</a:t>
            </a:r>
            <a:r>
              <a:rPr lang="en-US" b="1" i="1" dirty="0" smtClean="0">
                <a:solidFill>
                  <a:schemeClr val="tx2"/>
                </a:solidFill>
              </a:rPr>
              <a:t>AED</a:t>
            </a:r>
            <a:r>
              <a:rPr lang="en-US" b="1" dirty="0" smtClean="0">
                <a:solidFill>
                  <a:schemeClr val="tx2"/>
                </a:solidFill>
              </a:rPr>
              <a:t> (33</a:t>
            </a:r>
            <a:r>
              <a:rPr lang="ar-SA" b="1" dirty="0" smtClean="0">
                <a:solidFill>
                  <a:schemeClr val="tx2"/>
                </a:solidFill>
              </a:rPr>
              <a:t>   </a:t>
            </a:r>
            <a:r>
              <a:rPr lang="en-US" b="1" dirty="0"/>
              <a:t>△</a:t>
            </a:r>
            <a:r>
              <a:rPr lang="en-US" b="1" i="1" dirty="0"/>
              <a:t>ABD</a:t>
            </a:r>
            <a:r>
              <a:rPr lang="en-US" b="1" dirty="0" smtClean="0"/>
              <a:t>  (34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47621" y="1844824"/>
            <a:ext cx="87849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جبر : </a:t>
            </a:r>
            <a:r>
              <a:rPr lang="ar-SA" b="1" dirty="0" smtClean="0">
                <a:solidFill>
                  <a:srgbClr val="FF0000"/>
                </a:solidFill>
              </a:rPr>
              <a:t>إذا علمت أن المثلث </a:t>
            </a:r>
            <a:r>
              <a:rPr lang="en-US" b="1" dirty="0">
                <a:solidFill>
                  <a:srgbClr val="FF0000"/>
                </a:solidFill>
              </a:rPr>
              <a:t>△</a:t>
            </a:r>
            <a:r>
              <a:rPr lang="en-US" b="1" dirty="0" smtClean="0">
                <a:solidFill>
                  <a:srgbClr val="FF0000"/>
                </a:solidFill>
              </a:rPr>
              <a:t>FGH</a:t>
            </a:r>
            <a:r>
              <a:rPr lang="ar-SA" b="1" dirty="0" smtClean="0">
                <a:solidFill>
                  <a:srgbClr val="FF0000"/>
                </a:solidFill>
              </a:rPr>
              <a:t> متطابق الأضلاع , فأوجد قيمة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ar-SA" b="1" dirty="0" smtClean="0">
                <a:solidFill>
                  <a:srgbClr val="FF0000"/>
                </a:solidFill>
              </a:rPr>
              <a:t>وطول كل ضلع من اضلاعه .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1910197" cy="14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391472" y="3258370"/>
            <a:ext cx="47525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فن تشكيلي : </a:t>
            </a:r>
            <a:r>
              <a:rPr lang="ar-SA" b="1" dirty="0" smtClean="0"/>
              <a:t>كلا من المثلثات المرقمة في الشكل وفق زواياه </a:t>
            </a:r>
          </a:p>
          <a:p>
            <a:r>
              <a:rPr lang="ar-SA" b="1" dirty="0" smtClean="0"/>
              <a:t>ثم وفق أضلاعه .استعمل الزاوية القائمة في احد أركان صفحه </a:t>
            </a:r>
          </a:p>
          <a:p>
            <a:r>
              <a:rPr lang="ar-SA" b="1" dirty="0" smtClean="0"/>
              <a:t>من دفترك لتصنيف الزوايا , والمسطرة لقياس الأضلاع </a:t>
            </a:r>
            <a:endParaRPr lang="ar-SA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" y="3258370"/>
            <a:ext cx="2022931" cy="110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3167294" y="4365104"/>
            <a:ext cx="59952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صنف كلا من المثلثات الظاهرة في الشكل المجاور وفق زواياه ,ثم وفق اضلاعه </a:t>
            </a:r>
            <a:endParaRPr lang="ar-SA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" y="4734436"/>
            <a:ext cx="29241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2741805" y="5085184"/>
            <a:ext cx="6390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(37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△</a:t>
            </a:r>
            <a:r>
              <a:rPr lang="en-US" b="1" i="1" dirty="0">
                <a:solidFill>
                  <a:srgbClr val="FF0000"/>
                </a:solidFill>
              </a:rPr>
              <a:t>ABE</a:t>
            </a:r>
            <a:r>
              <a:rPr lang="ar-SA" b="1" dirty="0" smtClean="0"/>
              <a:t>     </a:t>
            </a:r>
            <a:r>
              <a:rPr lang="en-US" b="1" dirty="0" smtClean="0">
                <a:solidFill>
                  <a:srgbClr val="FFC000"/>
                </a:solidFill>
              </a:rPr>
              <a:t>(38</a:t>
            </a:r>
            <a:r>
              <a:rPr lang="ar-SA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△</a:t>
            </a:r>
            <a:r>
              <a:rPr lang="en-US" b="1" i="1" dirty="0">
                <a:solidFill>
                  <a:srgbClr val="FFC000"/>
                </a:solidFill>
              </a:rPr>
              <a:t>EBC</a:t>
            </a:r>
            <a:r>
              <a:rPr lang="ar-SA" b="1" dirty="0" smtClean="0">
                <a:solidFill>
                  <a:srgbClr val="FFC000"/>
                </a:solidFill>
              </a:rPr>
              <a:t>      </a:t>
            </a:r>
            <a:r>
              <a:rPr lang="en-US" b="1" dirty="0" smtClean="0"/>
              <a:t>(39 </a:t>
            </a:r>
            <a:r>
              <a:rPr lang="ar-SA" b="1" dirty="0" smtClean="0"/>
              <a:t> </a:t>
            </a:r>
            <a:r>
              <a:rPr lang="en-US" b="1" dirty="0"/>
              <a:t>△</a:t>
            </a:r>
            <a:r>
              <a:rPr lang="en-US" b="1" i="1" dirty="0"/>
              <a:t>BDC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42804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70407" y="-24853"/>
            <a:ext cx="8892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هندسة إحداثية </a:t>
            </a:r>
            <a:r>
              <a:rPr lang="ar-SA" b="1" dirty="0" smtClean="0"/>
              <a:t>: أوجد أطوال أضلاع </a:t>
            </a:r>
            <a:r>
              <a:rPr lang="en-US" b="1" dirty="0"/>
              <a:t>△</a:t>
            </a:r>
            <a:r>
              <a:rPr lang="en-US" b="1" dirty="0" smtClean="0"/>
              <a:t>XYZ</a:t>
            </a:r>
            <a:r>
              <a:rPr lang="ar-SA" b="1" dirty="0" smtClean="0"/>
              <a:t>في كل من السؤالين الآتين . وصنفه وفق أضلاعه </a:t>
            </a:r>
            <a:endParaRPr lang="ar-SA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871192" y="344479"/>
            <a:ext cx="72728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(40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pl-PL" b="1" i="1" dirty="0">
                <a:solidFill>
                  <a:srgbClr val="FF0000"/>
                </a:solidFill>
              </a:rPr>
              <a:t>X</a:t>
            </a:r>
            <a:r>
              <a:rPr lang="pl-PL" b="1" dirty="0">
                <a:solidFill>
                  <a:srgbClr val="FF0000"/>
                </a:solidFill>
              </a:rPr>
              <a:t>(-5, 9), </a:t>
            </a:r>
            <a:r>
              <a:rPr lang="pl-PL" b="1" i="1" dirty="0">
                <a:solidFill>
                  <a:srgbClr val="FF0000"/>
                </a:solidFill>
              </a:rPr>
              <a:t>Y</a:t>
            </a:r>
            <a:r>
              <a:rPr lang="pl-PL" b="1" dirty="0">
                <a:solidFill>
                  <a:srgbClr val="FF0000"/>
                </a:solidFill>
              </a:rPr>
              <a:t>(2, 1), </a:t>
            </a:r>
            <a:r>
              <a:rPr lang="pl-PL" b="1" i="1" dirty="0">
                <a:solidFill>
                  <a:srgbClr val="FF0000"/>
                </a:solidFill>
              </a:rPr>
              <a:t>Z</a:t>
            </a:r>
            <a:r>
              <a:rPr lang="pl-PL" b="1" dirty="0">
                <a:solidFill>
                  <a:srgbClr val="FF0000"/>
                </a:solidFill>
              </a:rPr>
              <a:t>(-8, 3</a:t>
            </a:r>
            <a:r>
              <a:rPr lang="pl-PL" b="1" dirty="0" smtClean="0">
                <a:solidFill>
                  <a:srgbClr val="FF0000"/>
                </a:solidFill>
              </a:rPr>
              <a:t>)</a:t>
            </a:r>
            <a:r>
              <a:rPr lang="ar-SA" b="1" dirty="0" smtClean="0">
                <a:solidFill>
                  <a:srgbClr val="FF0000"/>
                </a:solidFill>
              </a:rPr>
              <a:t>  </a:t>
            </a:r>
            <a:r>
              <a:rPr lang="ar-SA" b="1" dirty="0" smtClean="0"/>
              <a:t>                 </a:t>
            </a:r>
            <a:r>
              <a:rPr lang="en-US" b="1" dirty="0" smtClean="0">
                <a:solidFill>
                  <a:srgbClr val="FFC000"/>
                </a:solidFill>
              </a:rPr>
              <a:t>(41</a:t>
            </a:r>
            <a:r>
              <a:rPr lang="ar-SA" b="1" dirty="0" smtClean="0">
                <a:solidFill>
                  <a:srgbClr val="FFC000"/>
                </a:solidFill>
              </a:rPr>
              <a:t> </a:t>
            </a:r>
            <a:r>
              <a:rPr lang="pl-PL" b="1" dirty="0">
                <a:solidFill>
                  <a:srgbClr val="FFC000"/>
                </a:solidFill>
              </a:rPr>
              <a:t>X(7, 6), Y(5, 1), Z(9, </a:t>
            </a:r>
            <a:r>
              <a:rPr lang="pl-PL" b="1" dirty="0" smtClean="0">
                <a:solidFill>
                  <a:srgbClr val="FFC000"/>
                </a:solidFill>
              </a:rPr>
              <a:t>4)</a:t>
            </a:r>
            <a:endParaRPr lang="ar-SA" b="1" dirty="0">
              <a:solidFill>
                <a:srgbClr val="FFC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7504" y="878827"/>
            <a:ext cx="90364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برهان</a:t>
            </a:r>
            <a:r>
              <a:rPr lang="ar-SA" b="1" dirty="0" smtClean="0"/>
              <a:t> : اكتب برهانا ذا عمودين تبين فيه أن </a:t>
            </a:r>
            <a:r>
              <a:rPr lang="en-US" b="1" dirty="0"/>
              <a:t>△</a:t>
            </a:r>
            <a:r>
              <a:rPr lang="en-US" b="1" dirty="0" smtClean="0"/>
              <a:t>BCD</a:t>
            </a:r>
            <a:r>
              <a:rPr lang="ar-SA" b="1" dirty="0" smtClean="0"/>
              <a:t> متطابق الزوايا , أذا كان </a:t>
            </a:r>
            <a:r>
              <a:rPr lang="en-US" b="1" dirty="0"/>
              <a:t>△</a:t>
            </a:r>
            <a:r>
              <a:rPr lang="en-US" b="1" dirty="0" smtClean="0"/>
              <a:t>ACE</a:t>
            </a:r>
            <a:r>
              <a:rPr lang="ar-SA" b="1" dirty="0" smtClean="0"/>
              <a:t> متطابق الزوايا وكانت </a:t>
            </a:r>
            <a:r>
              <a:rPr lang="en-US" b="1" dirty="0" smtClean="0"/>
              <a:t>BD||AE</a:t>
            </a:r>
            <a:endParaRPr lang="ar-SA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78937"/>
            <a:ext cx="20669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4625752" y="2831512"/>
            <a:ext cx="45182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جبر: </a:t>
            </a:r>
            <a:r>
              <a:rPr lang="ar-SA" b="1" dirty="0" smtClean="0"/>
              <a:t>أوجد قيمة </a:t>
            </a:r>
            <a:r>
              <a:rPr lang="en-US" b="1" dirty="0" smtClean="0"/>
              <a:t>X</a:t>
            </a:r>
            <a:r>
              <a:rPr lang="ar-SA" b="1" dirty="0" smtClean="0"/>
              <a:t> وأطوال أضلاع المثلث في كل مما يأتي </a:t>
            </a:r>
            <a:endParaRPr lang="ar-SA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123728" y="3429000"/>
            <a:ext cx="7020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(43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△</a:t>
            </a:r>
            <a:r>
              <a:rPr lang="en-US" b="1" dirty="0" smtClean="0">
                <a:solidFill>
                  <a:srgbClr val="FF0000"/>
                </a:solidFill>
              </a:rPr>
              <a:t>FGH</a:t>
            </a:r>
            <a:r>
              <a:rPr lang="ar-SA" b="1" dirty="0" smtClean="0">
                <a:solidFill>
                  <a:srgbClr val="FF0000"/>
                </a:solidFill>
              </a:rPr>
              <a:t> مثلث متطابق الأضلاع فيه , </a:t>
            </a:r>
            <a:r>
              <a:rPr lang="en-US" b="1" dirty="0">
                <a:solidFill>
                  <a:srgbClr val="FF0000"/>
                </a:solidFill>
              </a:rPr>
              <a:t>FG = 3x - 10 , GH = 2x + 5 , HF = x + </a:t>
            </a:r>
            <a:r>
              <a:rPr lang="en-US" b="1" dirty="0" smtClean="0">
                <a:solidFill>
                  <a:srgbClr val="FF0000"/>
                </a:solidFill>
              </a:rPr>
              <a:t>20</a:t>
            </a:r>
            <a:r>
              <a:rPr lang="ar-SA" b="1" dirty="0" smtClean="0">
                <a:solidFill>
                  <a:srgbClr val="FF0000"/>
                </a:solidFill>
              </a:rPr>
              <a:t> .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3834184"/>
            <a:ext cx="91403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(44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△</a:t>
            </a:r>
            <a:r>
              <a:rPr lang="en-US" b="1" i="1" dirty="0" smtClean="0">
                <a:solidFill>
                  <a:srgbClr val="FF0000"/>
                </a:solidFill>
              </a:rPr>
              <a:t>RST</a:t>
            </a:r>
            <a:r>
              <a:rPr lang="ar-SA" b="1" i="1" dirty="0" smtClean="0">
                <a:solidFill>
                  <a:srgbClr val="FF0000"/>
                </a:solidFill>
              </a:rPr>
              <a:t>متطابق الاضلاع , ويزيد </a:t>
            </a:r>
            <a:r>
              <a:rPr lang="en-US" b="1" i="1" dirty="0" smtClean="0">
                <a:solidFill>
                  <a:srgbClr val="FF0000"/>
                </a:solidFill>
              </a:rPr>
              <a:t>RS</a:t>
            </a:r>
            <a:r>
              <a:rPr lang="ar-SA" b="1" i="1" dirty="0">
                <a:solidFill>
                  <a:srgbClr val="FF0000"/>
                </a:solidFill>
              </a:rPr>
              <a:t> </a:t>
            </a:r>
            <a:r>
              <a:rPr lang="ar-SA" b="1" i="1" dirty="0" smtClean="0">
                <a:solidFill>
                  <a:srgbClr val="FF0000"/>
                </a:solidFill>
              </a:rPr>
              <a:t>ثلاثة على اربعة أمثال 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ar-SA" b="1" i="1" dirty="0" smtClean="0">
                <a:solidFill>
                  <a:srgbClr val="FF0000"/>
                </a:solidFill>
              </a:rPr>
              <a:t> , ويزيد </a:t>
            </a:r>
            <a:r>
              <a:rPr lang="en-US" b="1" i="1" dirty="0" smtClean="0">
                <a:solidFill>
                  <a:srgbClr val="FF0000"/>
                </a:solidFill>
              </a:rPr>
              <a:t> ST</a:t>
            </a:r>
            <a:r>
              <a:rPr lang="ar-SA" b="1" i="1" dirty="0" smtClean="0">
                <a:solidFill>
                  <a:srgbClr val="FF0000"/>
                </a:solidFill>
              </a:rPr>
              <a:t>سبعة على مثلي 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ar-SA" b="1" i="1" dirty="0" smtClean="0">
                <a:solidFill>
                  <a:srgbClr val="FF0000"/>
                </a:solidFill>
              </a:rPr>
              <a:t>, ويزيد </a:t>
            </a:r>
            <a:r>
              <a:rPr lang="en-US" b="1" i="1" dirty="0" smtClean="0">
                <a:solidFill>
                  <a:srgbClr val="FF0000"/>
                </a:solidFill>
              </a:rPr>
              <a:t>TR </a:t>
            </a:r>
            <a:r>
              <a:rPr lang="ar-SA" b="1" i="1" dirty="0" smtClean="0">
                <a:solidFill>
                  <a:srgbClr val="FF0000"/>
                </a:solidFill>
              </a:rPr>
              <a:t>واحد على خمسة امثال 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9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23120" y="20944"/>
            <a:ext cx="792088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تمثيلات متعددة </a:t>
            </a:r>
            <a:r>
              <a:rPr lang="ar-SA" b="1" dirty="0" smtClean="0"/>
              <a:t>: في هذه المسألة ستكتشف العلاقة بين قياسي الزاويتين اللتين تقابلان ضلعين متطابقين في مثلث , ومجموع زوايا المثلث المتطابق الضلعين , ففي الشكل المجاور الرأس الذي يقابل </a:t>
            </a:r>
            <a:r>
              <a:rPr lang="en-US" b="1" dirty="0" smtClean="0"/>
              <a:t>BC </a:t>
            </a:r>
            <a:r>
              <a:rPr lang="ar-SA" b="1" dirty="0" smtClean="0"/>
              <a:t> هو </a:t>
            </a:r>
            <a:r>
              <a:rPr lang="en-US" b="1" dirty="0" smtClean="0"/>
              <a:t>A</a:t>
            </a:r>
            <a:endParaRPr lang="ar-SA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9" y="673914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547665" y="908720"/>
            <a:ext cx="75963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2"/>
                </a:solidFill>
              </a:rPr>
              <a:t>هندسيا </a:t>
            </a:r>
            <a:r>
              <a:rPr lang="ar-SA" b="1" dirty="0" smtClean="0"/>
              <a:t>: ارسم اربعة مثلثات متطابقة الضلعين , منها مثلث حاد الزوايا ومثلث قائم الزاوية  </a:t>
            </a:r>
          </a:p>
          <a:p>
            <a:r>
              <a:rPr lang="ar-SA" b="1" dirty="0" smtClean="0"/>
              <a:t>ومثلث منفرج الزاوية , وسم في كل من هذه المثلثات الرأسين المقابلين للضلعين المتطابقين </a:t>
            </a:r>
            <a:r>
              <a:rPr lang="en-US" b="1" dirty="0" smtClean="0"/>
              <a:t>A,C</a:t>
            </a:r>
            <a:endParaRPr lang="ar-SA" b="1" dirty="0" smtClean="0"/>
          </a:p>
          <a:p>
            <a:r>
              <a:rPr lang="ar-SA" b="1" dirty="0" smtClean="0"/>
              <a:t>وسم الراس الثالث </a:t>
            </a:r>
            <a:r>
              <a:rPr lang="en-US" b="1" dirty="0" smtClean="0"/>
              <a:t>B</a:t>
            </a:r>
            <a:r>
              <a:rPr lang="ar-SA" b="1" dirty="0" smtClean="0"/>
              <a:t>ثم قس زوايا كل مثلث , واكتب على كل زاوية قياسها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9316" y="2045514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جدوليا : </a:t>
            </a:r>
            <a:r>
              <a:rPr lang="ar-SA" b="1" dirty="0" smtClean="0"/>
              <a:t>قس زوايا كل مثلث ورتب القياسات في جدول , وضمنه عمودا تكتب فيه مجموع قياسات هذه الزوايا </a:t>
            </a:r>
            <a:endParaRPr lang="ar-SA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9317" y="2708920"/>
            <a:ext cx="91440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لفظيا : </a:t>
            </a:r>
            <a:r>
              <a:rPr lang="ar-SA" b="1" dirty="0" smtClean="0"/>
              <a:t>خمن العلاقة بين قياسي الزاويتين اللتين تقابلان الضلعين المتطابقين في مثلث متطابق الضلعين . ثم خمن مجموع قياسات زوايا المثلث المتطابق الضلعين </a:t>
            </a:r>
            <a:endParaRPr lang="ar-SA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0" y="3386028"/>
            <a:ext cx="91440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جبريا :</a:t>
            </a:r>
            <a:r>
              <a:rPr lang="ar-SA" b="1" dirty="0" smtClean="0"/>
              <a:t>إذا كان قياس احدى الزاويتين اللتين تقابلان الضلعين المتطابقين في مثلث متطابق الضلعين هو </a:t>
            </a:r>
            <a:r>
              <a:rPr lang="en-US" b="1" dirty="0" smtClean="0"/>
              <a:t>X</a:t>
            </a:r>
            <a:r>
              <a:rPr lang="ar-SA" b="1" dirty="0" smtClean="0"/>
              <a:t>. فاكتب عبارتين جربتين تمثلان قياسي الزاويتين الاخريين .وفسر اجابتك  </a:t>
            </a:r>
            <a:endParaRPr lang="ar-SA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8634" y="4293096"/>
            <a:ext cx="9124683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اكتشف الخطأ </a:t>
            </a:r>
            <a:r>
              <a:rPr lang="ar-SA" b="1" dirty="0" smtClean="0"/>
              <a:t>: تقول ليلى إن </a:t>
            </a:r>
            <a:r>
              <a:rPr lang="en-US" b="1" dirty="0"/>
              <a:t>△</a:t>
            </a:r>
            <a:r>
              <a:rPr lang="en-US" b="1" dirty="0" smtClean="0"/>
              <a:t>DFG</a:t>
            </a:r>
            <a:r>
              <a:rPr lang="ar-SA" b="1" dirty="0" smtClean="0"/>
              <a:t> منفرج الزاوية , لكن نوال لا توافقها الرأي وتقول : أن عدد الزوايا الحادة في المثلث أكثر من عدد الزوايا المنفرجة ؛ لذا فإن المثلث حاد الزوايا . ايهما كانت إجابتها صحيحة ؟ فسر إجابتك </a:t>
            </a:r>
            <a:endParaRPr lang="ar-SA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157192"/>
            <a:ext cx="27241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2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331640" y="0"/>
            <a:ext cx="78123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تبرير: </a:t>
            </a:r>
            <a:r>
              <a:rPr lang="ar-SA" b="1" dirty="0" smtClean="0"/>
              <a:t>قرر ما اذا كانت العبارة في كل مما يأتي صحيحة أحيانا أو صحيحة دائما او خطأ . ووضح اجابتك </a:t>
            </a:r>
            <a:endParaRPr lang="ar-SA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231232" y="409508"/>
            <a:ext cx="69127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(47</a:t>
            </a:r>
            <a:r>
              <a:rPr lang="ar-SA" sz="2000" b="1" dirty="0" smtClean="0">
                <a:solidFill>
                  <a:srgbClr val="FF0000"/>
                </a:solidFill>
              </a:rPr>
              <a:t>   المثلث المتطابق الزوايا هو قائم الزاوية ايضا. 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(48</a:t>
            </a:r>
            <a:r>
              <a:rPr lang="ar-SA" sz="2000" b="1" dirty="0" smtClean="0">
                <a:solidFill>
                  <a:srgbClr val="FFC000"/>
                </a:solidFill>
              </a:rPr>
              <a:t>  المثلث المتطابق الأضلاع هو متطابق الضلعين ايضا </a:t>
            </a:r>
            <a:endParaRPr lang="ar-SA" sz="2000" b="1" dirty="0">
              <a:solidFill>
                <a:srgbClr val="FFC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1117394"/>
            <a:ext cx="915824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تحد : </a:t>
            </a:r>
            <a:r>
              <a:rPr lang="ar-SA" b="1" dirty="0" smtClean="0"/>
              <a:t>إذا كان طولا ضلعين من أضلاع مثلث متطابق الأضلاع </a:t>
            </a:r>
            <a:r>
              <a:rPr lang="en-US" b="1" dirty="0" smtClean="0"/>
              <a:t>x5+3</a:t>
            </a:r>
            <a:r>
              <a:rPr lang="ar-SA" b="1" dirty="0" smtClean="0"/>
              <a:t> وحدة , </a:t>
            </a:r>
            <a:r>
              <a:rPr lang="en-US" b="1" dirty="0" smtClean="0"/>
              <a:t>7x-5</a:t>
            </a:r>
            <a:r>
              <a:rPr lang="ar-SA" b="1" dirty="0" smtClean="0"/>
              <a:t>وحدة فما محيطه ؟ فسر إجابتك </a:t>
            </a:r>
            <a:endParaRPr lang="ar-SA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71038" y="1504718"/>
            <a:ext cx="84969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اكتب</a:t>
            </a:r>
            <a:r>
              <a:rPr lang="ar-SA" dirty="0" smtClean="0"/>
              <a:t> : </a:t>
            </a:r>
            <a:r>
              <a:rPr lang="ar-SA" b="1" dirty="0" smtClean="0"/>
              <a:t>فسر لماذا يعد تصنيف المثلث المتطابق الزوايا بانه مثلث حاد متطابق الزوايا , تصنيفا غير ضرور</a:t>
            </a:r>
            <a:r>
              <a:rPr lang="ar-SA" dirty="0" smtClean="0"/>
              <a:t>ي </a:t>
            </a:r>
            <a:endParaRPr lang="ar-SA" dirty="0"/>
          </a:p>
        </p:txBody>
      </p:sp>
      <p:sp>
        <p:nvSpPr>
          <p:cNvPr id="5" name="مستطيل 4"/>
          <p:cNvSpPr/>
          <p:nvPr/>
        </p:nvSpPr>
        <p:spPr>
          <a:xfrm>
            <a:off x="5516060" y="1904828"/>
            <a:ext cx="36551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تدريب على الاختبار المعياري </a:t>
            </a:r>
            <a:endParaRPr lang="ar-S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2428048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(51</a:t>
            </a:r>
            <a:r>
              <a:rPr lang="ar-SA" dirty="0" smtClean="0"/>
              <a:t> </a:t>
            </a:r>
            <a:r>
              <a:rPr lang="ar-SA" sz="2000" b="1" dirty="0" smtClean="0">
                <a:solidFill>
                  <a:srgbClr val="FF0000"/>
                </a:solidFill>
              </a:rPr>
              <a:t>جبر : </a:t>
            </a:r>
            <a:r>
              <a:rPr lang="ar-SA" b="1" dirty="0" smtClean="0"/>
              <a:t>اشترى خالد معجما من معرض الكتب بعد تخفيض نسبته </a:t>
            </a:r>
            <a:r>
              <a:rPr lang="en-US" b="1" dirty="0" smtClean="0"/>
              <a:t>40%</a:t>
            </a:r>
            <a:r>
              <a:rPr lang="ar-SA" b="1" dirty="0" smtClean="0"/>
              <a:t>. اذا كان ثمنه قبل التخفيض </a:t>
            </a:r>
            <a:r>
              <a:rPr lang="en-US" b="1" dirty="0" smtClean="0"/>
              <a:t>84.50</a:t>
            </a:r>
            <a:r>
              <a:rPr lang="ar-SA" b="1" dirty="0" smtClean="0"/>
              <a:t>ريالا , فكم </a:t>
            </a:r>
            <a:endParaRPr lang="ar-SA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187624" y="2828158"/>
            <a:ext cx="79563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A</a:t>
            </a:r>
            <a:r>
              <a:rPr lang="ar-SA" sz="2000" b="1" dirty="0" smtClean="0"/>
              <a:t> </a:t>
            </a:r>
            <a:r>
              <a:rPr lang="en-US" sz="2000" b="1" dirty="0" smtClean="0"/>
              <a:t>50.70</a:t>
            </a:r>
            <a:r>
              <a:rPr lang="ar-SA" sz="2000" b="1" dirty="0" smtClean="0"/>
              <a:t> ريالا                                                  </a:t>
            </a:r>
            <a:r>
              <a:rPr lang="en-US" sz="2000" b="1" dirty="0" smtClean="0"/>
              <a:t>C</a:t>
            </a:r>
            <a:r>
              <a:rPr lang="ar-SA" sz="2000" b="1" dirty="0" smtClean="0"/>
              <a:t> </a:t>
            </a:r>
            <a:r>
              <a:rPr lang="en-US" sz="2000" b="1" dirty="0" smtClean="0"/>
              <a:t>33.80</a:t>
            </a:r>
            <a:r>
              <a:rPr lang="ar-SA" sz="2000" b="1" dirty="0" smtClean="0"/>
              <a:t> ريالا </a:t>
            </a:r>
          </a:p>
          <a:p>
            <a:r>
              <a:rPr lang="en-US" sz="2000" b="1" dirty="0" smtClean="0"/>
              <a:t>B</a:t>
            </a:r>
            <a:r>
              <a:rPr lang="ar-SA" sz="2000" b="1" dirty="0" smtClean="0"/>
              <a:t> </a:t>
            </a:r>
            <a:r>
              <a:rPr lang="en-US" sz="2000" b="1" dirty="0" smtClean="0"/>
              <a:t> 44.50</a:t>
            </a:r>
            <a:r>
              <a:rPr lang="ar-SA" sz="2000" b="1" dirty="0" smtClean="0"/>
              <a:t>ريالا                                                  </a:t>
            </a:r>
            <a:r>
              <a:rPr lang="en-US" sz="2000" b="1" dirty="0" smtClean="0"/>
              <a:t>D</a:t>
            </a:r>
            <a:r>
              <a:rPr lang="ar-SA" sz="2000" b="1" dirty="0" smtClean="0"/>
              <a:t> </a:t>
            </a:r>
            <a:r>
              <a:rPr lang="en-US" sz="2000" b="1" dirty="0" smtClean="0"/>
              <a:t>32.62</a:t>
            </a:r>
            <a:r>
              <a:rPr lang="ar-SA" sz="2000" b="1" dirty="0"/>
              <a:t> </a:t>
            </a:r>
            <a:r>
              <a:rPr lang="ar-SA" sz="2000" b="1" dirty="0" smtClean="0"/>
              <a:t>ريالا </a:t>
            </a:r>
            <a:endParaRPr lang="ar-SA" sz="2000" b="1" dirty="0"/>
          </a:p>
        </p:txBody>
      </p:sp>
      <p:sp>
        <p:nvSpPr>
          <p:cNvPr id="9" name="مستطيل 8"/>
          <p:cNvSpPr/>
          <p:nvPr/>
        </p:nvSpPr>
        <p:spPr>
          <a:xfrm>
            <a:off x="7325874" y="4760404"/>
            <a:ext cx="18181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مراجعة تراكمية </a:t>
            </a:r>
            <a:endParaRPr lang="ar-S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259632" y="5270252"/>
            <a:ext cx="79563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اوجد المسافة بين المستقيمين المتوازيين في كل مما يأتي : </a:t>
            </a:r>
            <a:r>
              <a:rPr lang="ar-SA" sz="1200" dirty="0" smtClean="0"/>
              <a:t>(درس </a:t>
            </a:r>
            <a:r>
              <a:rPr lang="en-US" sz="1200" dirty="0" smtClean="0"/>
              <a:t>2-6</a:t>
            </a:r>
            <a:r>
              <a:rPr lang="ar-SA" sz="1200" dirty="0" smtClean="0"/>
              <a:t> )  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006940" y="5692754"/>
            <a:ext cx="7164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 smtClean="0"/>
              <a:t>   x </a:t>
            </a:r>
            <a:r>
              <a:rPr lang="en-US" b="1" dirty="0"/>
              <a:t>= -2 , </a:t>
            </a:r>
            <a:r>
              <a:rPr lang="en-US" b="1" i="1" dirty="0"/>
              <a:t>x </a:t>
            </a:r>
            <a:r>
              <a:rPr lang="en-US" b="1" dirty="0"/>
              <a:t>= </a:t>
            </a:r>
            <a:r>
              <a:rPr lang="en-US" b="1" dirty="0" smtClean="0"/>
              <a:t>5(53</a:t>
            </a:r>
            <a:r>
              <a:rPr lang="ar-SA" b="1" dirty="0" smtClean="0"/>
              <a:t>                                             </a:t>
            </a:r>
            <a:r>
              <a:rPr lang="en-US" b="1" dirty="0" smtClean="0"/>
              <a:t>(54</a:t>
            </a:r>
            <a:r>
              <a:rPr lang="ar-SA" b="1" dirty="0" smtClean="0"/>
              <a:t> </a:t>
            </a:r>
            <a:r>
              <a:rPr lang="es-ES" b="1" i="1" dirty="0"/>
              <a:t>y </a:t>
            </a:r>
            <a:r>
              <a:rPr lang="es-ES" b="1" dirty="0"/>
              <a:t>= </a:t>
            </a:r>
            <a:r>
              <a:rPr lang="es-ES" b="1" i="1" dirty="0"/>
              <a:t>x </a:t>
            </a:r>
            <a:r>
              <a:rPr lang="es-ES" b="1" dirty="0"/>
              <a:t>+ 2 , </a:t>
            </a:r>
            <a:r>
              <a:rPr lang="es-ES" b="1" i="1" dirty="0"/>
              <a:t>y </a:t>
            </a:r>
            <a:r>
              <a:rPr lang="es-ES" b="1" dirty="0"/>
              <a:t>= </a:t>
            </a:r>
            <a:r>
              <a:rPr lang="es-ES" b="1" i="1" dirty="0"/>
              <a:t>x </a:t>
            </a:r>
            <a:r>
              <a:rPr lang="es-ES" b="1" dirty="0"/>
              <a:t>- 4</a:t>
            </a:r>
            <a:endParaRPr lang="ar-SA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439144" y="3586310"/>
            <a:ext cx="77048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(52</a:t>
            </a:r>
            <a:r>
              <a:rPr lang="ar-SA" b="1" dirty="0" smtClean="0">
                <a:solidFill>
                  <a:srgbClr val="FF0000"/>
                </a:solidFill>
              </a:rPr>
              <a:t> ما ميل المستقيم الذي معادلته </a:t>
            </a:r>
            <a:r>
              <a:rPr lang="en-US" b="1" dirty="0" smtClean="0">
                <a:solidFill>
                  <a:srgbClr val="FF0000"/>
                </a:solidFill>
              </a:rPr>
              <a:t>2x+y=5</a:t>
            </a:r>
            <a:r>
              <a:rPr lang="ar-SA" b="1" dirty="0" smtClean="0">
                <a:solidFill>
                  <a:srgbClr val="FF0000"/>
                </a:solidFill>
              </a:rPr>
              <a:t> ؟  </a:t>
            </a:r>
            <a:endParaRPr lang="ar-SA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مربع نص 12"/>
              <p:cNvSpPr txBox="1"/>
              <p:nvPr/>
            </p:nvSpPr>
            <p:spPr>
              <a:xfrm>
                <a:off x="1295128" y="3955642"/>
                <a:ext cx="7848872" cy="7855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smtClean="0"/>
                  <a:t>A</a:t>
                </a:r>
                <a:r>
                  <a:rPr lang="ar-SA" b="1" dirty="0" smtClean="0"/>
                  <a:t> </a:t>
                </a:r>
                <a:r>
                  <a:rPr lang="en-US" b="1" dirty="0" smtClean="0"/>
                  <a:t>2</a:t>
                </a:r>
                <a:r>
                  <a:rPr lang="ar-SA" b="1" dirty="0" smtClean="0"/>
                  <a:t>                                                                    </a:t>
                </a:r>
                <a:r>
                  <a:rPr lang="en-US" b="1" dirty="0" smtClean="0"/>
                  <a:t>B</a:t>
                </a:r>
                <a:r>
                  <a:rPr lang="ar-SA" b="1" dirty="0" smtClean="0"/>
                  <a:t> </a:t>
                </a:r>
                <a:r>
                  <a:rPr lang="en-US" b="1" dirty="0" smtClean="0"/>
                  <a:t>-1</a:t>
                </a:r>
              </a:p>
              <a:p>
                <a:r>
                  <a:rPr lang="en-US" b="1" dirty="0" smtClean="0"/>
                  <a:t>B</a:t>
                </a:r>
                <a:r>
                  <a:rPr lang="ar-SA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ar-SA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ar-SA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ar-SA" b="1" dirty="0" smtClean="0"/>
                  <a:t>                                                                    </a:t>
                </a:r>
                <a:r>
                  <a:rPr lang="en-US" b="1" dirty="0" smtClean="0"/>
                  <a:t>D</a:t>
                </a:r>
                <a:r>
                  <a:rPr lang="ar-SA" b="1" dirty="0" smtClean="0"/>
                  <a:t> </a:t>
                </a:r>
                <a:r>
                  <a:rPr lang="en-US" b="1" dirty="0" smtClean="0"/>
                  <a:t>-2</a:t>
                </a:r>
                <a:endParaRPr lang="ar-SA" b="1" dirty="0"/>
              </a:p>
            </p:txBody>
          </p:sp>
        </mc:Choice>
        <mc:Fallback xmlns="">
          <p:sp>
            <p:nvSpPr>
              <p:cNvPr id="13" name="مربع نص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128" y="3955642"/>
                <a:ext cx="7848872" cy="785536"/>
              </a:xfrm>
              <a:prstGeom prst="rect">
                <a:avLst/>
              </a:prstGeom>
              <a:blipFill rotWithShape="1">
                <a:blip r:embed="rId2"/>
                <a:stretch>
                  <a:fillRect t="-4651" r="-699" b="-310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3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1318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كرة قدم : </a:t>
            </a:r>
            <a:r>
              <a:rPr lang="ar-SA" b="1" dirty="0" smtClean="0"/>
              <a:t>رسم مصطفى الخطين الجانبين لتخطيط ملعب لكرة القدم , ووضع علامات على احدهما , بحيث كانت المسافة بين أي علامتين متتابعين </a:t>
            </a:r>
            <a:r>
              <a:rPr lang="en-US" b="1" dirty="0" smtClean="0"/>
              <a:t>9</a:t>
            </a:r>
            <a:r>
              <a:rPr lang="ar-SA" b="1" dirty="0" smtClean="0"/>
              <a:t>أمتار . ثم أنشاء اعمدة عند هذه العلامات . فسر لماذا تكون هذه الاعمدة متوازية </a:t>
            </a:r>
            <a:r>
              <a:rPr lang="ar-SA" sz="1400" dirty="0" smtClean="0"/>
              <a:t>(درس </a:t>
            </a:r>
            <a:r>
              <a:rPr lang="en-US" sz="1400" dirty="0" smtClean="0"/>
              <a:t>2-5</a:t>
            </a:r>
            <a:r>
              <a:rPr lang="ar-SA" sz="1400" dirty="0" smtClean="0"/>
              <a:t> ) 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264000" y="899424"/>
            <a:ext cx="59046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حدد الفرض والنتيجة في كل جملة شرطية فيما يأتي </a:t>
            </a:r>
            <a:r>
              <a:rPr lang="ar-SA" dirty="0" smtClean="0"/>
              <a:t>: </a:t>
            </a:r>
            <a:r>
              <a:rPr lang="ar-SA" sz="1400" b="1" dirty="0" smtClean="0"/>
              <a:t>(درس </a:t>
            </a:r>
            <a:r>
              <a:rPr lang="en-US" sz="1400" b="1" dirty="0" smtClean="0"/>
              <a:t>1-3</a:t>
            </a:r>
            <a:r>
              <a:rPr lang="ar-SA" sz="1400" b="1" dirty="0" smtClean="0"/>
              <a:t> ) </a:t>
            </a:r>
            <a:endParaRPr lang="ar-SA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429227" y="1299534"/>
            <a:ext cx="669674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(56</a:t>
            </a:r>
            <a:r>
              <a:rPr lang="ar-SA" sz="2000" b="1" dirty="0" smtClean="0"/>
              <a:t> اذا كان الرجل كهلا, فإن عمره </a:t>
            </a:r>
            <a:r>
              <a:rPr lang="en-US" sz="2000" b="1" dirty="0" smtClean="0"/>
              <a:t>40</a:t>
            </a:r>
            <a:r>
              <a:rPr lang="ar-SA" sz="2000" b="1" dirty="0" smtClean="0"/>
              <a:t> سنة على الأقل .</a:t>
            </a:r>
          </a:p>
          <a:p>
            <a:r>
              <a:rPr lang="en-US" sz="2000" b="1" dirty="0" smtClean="0"/>
              <a:t>(57</a:t>
            </a:r>
            <a:r>
              <a:rPr lang="ar-SA" sz="2000" b="1" dirty="0" smtClean="0"/>
              <a:t> اذا كان </a:t>
            </a:r>
            <a:r>
              <a:rPr lang="en-US" sz="2000" b="1" dirty="0" smtClean="0"/>
              <a:t>2x+6=10</a:t>
            </a:r>
            <a:r>
              <a:rPr lang="ar-SA" sz="2000" b="1" dirty="0" smtClean="0"/>
              <a:t> فإن </a:t>
            </a:r>
            <a:r>
              <a:rPr lang="en-US" sz="2000" b="1" dirty="0" smtClean="0"/>
              <a:t>x=2</a:t>
            </a:r>
            <a:r>
              <a:rPr lang="ar-SA" sz="2000" b="1" dirty="0" smtClean="0"/>
              <a:t> </a:t>
            </a:r>
            <a:endParaRPr lang="ar-SA" sz="20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7901" y="2055033"/>
            <a:ext cx="91259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صنف كل زوج من الزوايا مما يأتي الى متبادلتين داخليا او متبادلتين خارجيا او متناظرتين او متحالفتين : </a:t>
            </a:r>
            <a:r>
              <a:rPr lang="ar-SA" sz="1200" dirty="0" smtClean="0"/>
              <a:t>(درس </a:t>
            </a:r>
            <a:r>
              <a:rPr lang="en-US" sz="1200" dirty="0" smtClean="0"/>
              <a:t>2-1</a:t>
            </a:r>
            <a:r>
              <a:rPr lang="ar-SA" sz="1200" dirty="0" smtClean="0"/>
              <a:t> ) 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822489" y="2410611"/>
            <a:ext cx="83529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(58</a:t>
            </a:r>
            <a:r>
              <a:rPr lang="ar-SA" sz="2000" b="1" dirty="0" smtClean="0"/>
              <a:t> </a:t>
            </a:r>
            <a:r>
              <a:rPr lang="en-US" sz="2000" b="1" dirty="0" smtClean="0"/>
              <a:t>5</a:t>
            </a:r>
            <a:r>
              <a:rPr lang="ar-SA" sz="2000" b="1" dirty="0" smtClean="0"/>
              <a:t>∠ </a:t>
            </a:r>
            <a:r>
              <a:rPr lang="ar-SA" sz="2000" b="1" dirty="0"/>
              <a:t>و </a:t>
            </a:r>
            <a:r>
              <a:rPr lang="en-US" sz="2000" b="1" dirty="0" smtClean="0"/>
              <a:t>3</a:t>
            </a:r>
            <a:r>
              <a:rPr lang="ar-SA" sz="2000" b="1" dirty="0" smtClean="0"/>
              <a:t>∠                                               </a:t>
            </a:r>
            <a:r>
              <a:rPr lang="en-US" sz="2000" b="1" dirty="0" smtClean="0"/>
              <a:t>(59</a:t>
            </a:r>
            <a:r>
              <a:rPr lang="ar-SA" sz="2000" b="1" dirty="0" smtClean="0"/>
              <a:t> </a:t>
            </a:r>
            <a:r>
              <a:rPr lang="en-US" sz="2000" b="1" dirty="0" smtClean="0"/>
              <a:t>9</a:t>
            </a:r>
            <a:r>
              <a:rPr lang="ar-SA" sz="2000" b="1" dirty="0" smtClean="0"/>
              <a:t>∠ </a:t>
            </a:r>
            <a:r>
              <a:rPr lang="ar-SA" sz="2000" b="1" dirty="0"/>
              <a:t>و </a:t>
            </a:r>
            <a:r>
              <a:rPr lang="en-US" sz="2000" b="1" dirty="0" smtClean="0"/>
              <a:t>4</a:t>
            </a:r>
            <a:r>
              <a:rPr lang="ar-SA" sz="2000" b="1" dirty="0" smtClean="0"/>
              <a:t>∠</a:t>
            </a:r>
          </a:p>
          <a:p>
            <a:r>
              <a:rPr lang="en-US" sz="2000" b="1" dirty="0" smtClean="0"/>
              <a:t>(60</a:t>
            </a:r>
            <a:r>
              <a:rPr lang="ar-SA" sz="2000" b="1" dirty="0" smtClean="0"/>
              <a:t> </a:t>
            </a:r>
            <a:r>
              <a:rPr lang="en-US" sz="2000" b="1" dirty="0" smtClean="0"/>
              <a:t>11</a:t>
            </a:r>
            <a:r>
              <a:rPr lang="ar-SA" sz="2000" b="1" dirty="0" smtClean="0"/>
              <a:t>∠ </a:t>
            </a:r>
            <a:r>
              <a:rPr lang="ar-SA" sz="2000" b="1" dirty="0"/>
              <a:t>و </a:t>
            </a:r>
            <a:r>
              <a:rPr lang="en-US" sz="2000" b="1" dirty="0" smtClean="0"/>
              <a:t>13</a:t>
            </a:r>
            <a:r>
              <a:rPr lang="ar-SA" sz="2000" b="1" dirty="0" smtClean="0"/>
              <a:t>∠                                           </a:t>
            </a:r>
            <a:r>
              <a:rPr lang="en-US" sz="2000" b="1" dirty="0" smtClean="0"/>
              <a:t>(61</a:t>
            </a:r>
            <a:r>
              <a:rPr lang="ar-SA" sz="2000" b="1" dirty="0" smtClean="0"/>
              <a:t> </a:t>
            </a:r>
            <a:r>
              <a:rPr lang="en-US" sz="2000" b="1" dirty="0" smtClean="0"/>
              <a:t>1</a:t>
            </a:r>
            <a:r>
              <a:rPr lang="ar-SA" sz="2000" b="1" dirty="0" smtClean="0"/>
              <a:t>∠ </a:t>
            </a:r>
            <a:r>
              <a:rPr lang="ar-SA" sz="2000" b="1" dirty="0"/>
              <a:t>و </a:t>
            </a:r>
            <a:r>
              <a:rPr lang="en-US" sz="2000" b="1" dirty="0" smtClean="0"/>
              <a:t>11</a:t>
            </a:r>
            <a:r>
              <a:rPr lang="ar-SA" sz="2000" b="1" dirty="0" smtClean="0"/>
              <a:t>∠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36121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64733" y="2708920"/>
            <a:ext cx="41440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كتاب التمارين </a:t>
            </a:r>
            <a:endParaRPr lang="ar-SA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7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صنف كلا من المثلثات الأتية الى حاد الزوايا او متطابق الزوايا او منفرج الزاوية او قائم الزاوية </a:t>
            </a:r>
            <a:endParaRPr lang="ar-SA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69" y="400110"/>
            <a:ext cx="1769731" cy="108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7845"/>
            <a:ext cx="1733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00110"/>
            <a:ext cx="2466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338512" y="1459838"/>
            <a:ext cx="5805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صنف كلا من المثلثات الظاهرة في الشكل المجاور وفقا لزواياها ولأضلعها :</a:t>
            </a:r>
            <a:endParaRPr lang="ar-SA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كائن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69801"/>
              </p:ext>
            </p:extLst>
          </p:nvPr>
        </p:nvGraphicFramePr>
        <p:xfrm>
          <a:off x="8207924" y="1829170"/>
          <a:ext cx="933822" cy="33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معادلة" r:id="rId6" imgW="571320" imgH="203040" progId="Equation.3">
                  <p:embed/>
                </p:oleObj>
              </mc:Choice>
              <mc:Fallback>
                <p:oleObj name="معادلة" r:id="rId6" imgW="571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07924" y="1829170"/>
                        <a:ext cx="933822" cy="332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كائن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275446"/>
              </p:ext>
            </p:extLst>
          </p:nvPr>
        </p:nvGraphicFramePr>
        <p:xfrm>
          <a:off x="4932040" y="1829170"/>
          <a:ext cx="783456" cy="284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معادلة" r:id="rId8" imgW="558720" imgH="203040" progId="Equation.3">
                  <p:embed/>
                </p:oleObj>
              </mc:Choice>
              <mc:Fallback>
                <p:oleObj name="معادلة" r:id="rId8" imgW="5587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32040" y="1829170"/>
                        <a:ext cx="783456" cy="284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كائن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061124"/>
              </p:ext>
            </p:extLst>
          </p:nvPr>
        </p:nvGraphicFramePr>
        <p:xfrm>
          <a:off x="8197589" y="2276872"/>
          <a:ext cx="913169" cy="31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معادلة" r:id="rId10" imgW="583920" imgH="203040" progId="Equation.3">
                  <p:embed/>
                </p:oleObj>
              </mc:Choice>
              <mc:Fallback>
                <p:oleObj name="معادلة" r:id="rId10" imgW="5839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97589" y="2276872"/>
                        <a:ext cx="913169" cy="31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كائن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275901"/>
              </p:ext>
            </p:extLst>
          </p:nvPr>
        </p:nvGraphicFramePr>
        <p:xfrm>
          <a:off x="4932040" y="2204864"/>
          <a:ext cx="796156" cy="27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معادلة" r:id="rId12" imgW="583920" imgH="203040" progId="Equation.3">
                  <p:embed/>
                </p:oleObj>
              </mc:Choice>
              <mc:Fallback>
                <p:oleObj name="معادلة" r:id="rId12" imgW="5839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32040" y="2204864"/>
                        <a:ext cx="796156" cy="276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5595"/>
            <a:ext cx="2016749" cy="9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كائن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51497"/>
              </p:ext>
            </p:extLst>
          </p:nvPr>
        </p:nvGraphicFramePr>
        <p:xfrm>
          <a:off x="8423275" y="3151188"/>
          <a:ext cx="6794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معادلة" r:id="rId15" imgW="419040" imgH="164880" progId="Equation.3">
                  <p:embed/>
                </p:oleObj>
              </mc:Choice>
              <mc:Fallback>
                <p:oleObj name="معادلة" r:id="rId15" imgW="41904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423275" y="3151188"/>
                        <a:ext cx="67945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3995936" y="2584518"/>
            <a:ext cx="51480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جبر: </a:t>
            </a:r>
            <a:r>
              <a:rPr lang="ar-SA" sz="2000" dirty="0" smtClean="0"/>
              <a:t>في كل من المثلثين الآتيين أوجد قيمة </a:t>
            </a:r>
            <a:r>
              <a:rPr lang="en-US" sz="2000" dirty="0" smtClean="0"/>
              <a:t>X</a:t>
            </a:r>
            <a:r>
              <a:rPr lang="ar-SA" sz="2000" dirty="0" smtClean="0"/>
              <a:t>وطول كل ضلع :</a:t>
            </a:r>
            <a:endParaRPr lang="ar-SA" sz="20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338513" y="3081881"/>
            <a:ext cx="50885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متطابق الاضلاع , فيه </a:t>
            </a:r>
            <a:r>
              <a:rPr lang="en-US" b="1" i="1" dirty="0" smtClean="0"/>
              <a:t>FG </a:t>
            </a:r>
            <a:r>
              <a:rPr lang="en-US" b="1" dirty="0"/>
              <a:t>= </a:t>
            </a:r>
            <a:r>
              <a:rPr lang="en-US" b="1" i="1" dirty="0"/>
              <a:t>x </a:t>
            </a:r>
            <a:r>
              <a:rPr lang="en-US" b="1" dirty="0"/>
              <a:t>+ 5, </a:t>
            </a:r>
            <a:r>
              <a:rPr lang="en-US" b="1" i="1" dirty="0"/>
              <a:t>GH </a:t>
            </a:r>
            <a:r>
              <a:rPr lang="en-US" b="1" dirty="0"/>
              <a:t>= </a:t>
            </a:r>
            <a:r>
              <a:rPr lang="en-US" b="1" i="1" dirty="0"/>
              <a:t>3x </a:t>
            </a:r>
            <a:r>
              <a:rPr lang="en-US" b="1" dirty="0"/>
              <a:t>-9, </a:t>
            </a:r>
            <a:r>
              <a:rPr lang="en-US" b="1" i="1" dirty="0"/>
              <a:t>FH </a:t>
            </a:r>
            <a:r>
              <a:rPr lang="en-US" b="1" dirty="0"/>
              <a:t>= </a:t>
            </a:r>
            <a:r>
              <a:rPr lang="en-US" b="1" i="1" dirty="0"/>
              <a:t>2x </a:t>
            </a:r>
            <a:r>
              <a:rPr lang="en-US" b="1" dirty="0" smtClean="0"/>
              <a:t>-2 </a:t>
            </a:r>
            <a:r>
              <a:rPr lang="ar-SA" b="1" dirty="0" smtClean="0"/>
              <a:t>.</a:t>
            </a:r>
            <a:endParaRPr lang="ar-SA" b="1" dirty="0"/>
          </a:p>
        </p:txBody>
      </p:sp>
      <p:graphicFrame>
        <p:nvGraphicFramePr>
          <p:cNvPr id="13" name="كائن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709004"/>
              </p:ext>
            </p:extLst>
          </p:nvPr>
        </p:nvGraphicFramePr>
        <p:xfrm>
          <a:off x="8407816" y="3451213"/>
          <a:ext cx="805871" cy="30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معادلة" r:id="rId17" imgW="469800" imgH="177480" progId="Equation.3">
                  <p:embed/>
                </p:oleObj>
              </mc:Choice>
              <mc:Fallback>
                <p:oleObj name="معادلة" r:id="rId17" imgW="4698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407816" y="3451213"/>
                        <a:ext cx="805871" cy="304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مربع نص 13"/>
          <p:cNvSpPr txBox="1"/>
          <p:nvPr/>
        </p:nvSpPr>
        <p:spPr>
          <a:xfrm>
            <a:off x="2411759" y="3439743"/>
            <a:ext cx="60153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متطابق الضلعين , فيه </a:t>
            </a:r>
            <a:r>
              <a:rPr lang="en-US" b="1" i="1" dirty="0" smtClean="0"/>
              <a:t>LM </a:t>
            </a:r>
            <a:r>
              <a:rPr lang="en-US" b="1" dirty="0"/>
              <a:t>= </a:t>
            </a:r>
            <a:r>
              <a:rPr lang="en-US" b="1" i="1" dirty="0"/>
              <a:t>LN, LM </a:t>
            </a:r>
            <a:r>
              <a:rPr lang="en-US" b="1" dirty="0"/>
              <a:t>= </a:t>
            </a:r>
            <a:r>
              <a:rPr lang="en-US" b="1" i="1" dirty="0"/>
              <a:t>3x </a:t>
            </a:r>
            <a:r>
              <a:rPr lang="en-US" b="1" dirty="0"/>
              <a:t>-2, </a:t>
            </a:r>
            <a:r>
              <a:rPr lang="en-US" b="1" i="1" dirty="0"/>
              <a:t>LN </a:t>
            </a:r>
            <a:r>
              <a:rPr lang="en-US" b="1" dirty="0"/>
              <a:t>= </a:t>
            </a:r>
            <a:r>
              <a:rPr lang="en-US" b="1" i="1" dirty="0"/>
              <a:t>2x </a:t>
            </a:r>
            <a:r>
              <a:rPr lang="en-US" b="1" dirty="0"/>
              <a:t>+ 1, </a:t>
            </a:r>
            <a:r>
              <a:rPr lang="en-US" b="1" i="1" dirty="0"/>
              <a:t>MN </a:t>
            </a:r>
            <a:r>
              <a:rPr lang="en-US" b="1" dirty="0"/>
              <a:t>= </a:t>
            </a:r>
            <a:r>
              <a:rPr lang="en-US" b="1" i="1" dirty="0"/>
              <a:t>5x </a:t>
            </a:r>
            <a:r>
              <a:rPr lang="en-US" b="1" dirty="0"/>
              <a:t>-2 </a:t>
            </a:r>
            <a:endParaRPr lang="ar-SA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611560" y="3933056"/>
            <a:ext cx="85324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أوجد</a:t>
            </a:r>
            <a:r>
              <a:rPr lang="ar-SA" b="1" dirty="0" smtClean="0"/>
              <a:t> أطوال أضلاع            في كل مما يأتي , وصنفه وفقا لأضلاعه  </a:t>
            </a:r>
            <a:endParaRPr lang="ar-SA" b="1" dirty="0"/>
          </a:p>
        </p:txBody>
      </p:sp>
      <p:graphicFrame>
        <p:nvGraphicFramePr>
          <p:cNvPr id="16" name="كائن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532334"/>
              </p:ext>
            </p:extLst>
          </p:nvPr>
        </p:nvGraphicFramePr>
        <p:xfrm>
          <a:off x="6897672" y="3978742"/>
          <a:ext cx="705588" cy="277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معادلة" r:id="rId19" imgW="419040" imgH="164880" progId="Equation.3">
                  <p:embed/>
                </p:oleObj>
              </mc:Choice>
              <mc:Fallback>
                <p:oleObj name="معادلة" r:id="rId19" imgW="41904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897672" y="3978742"/>
                        <a:ext cx="705588" cy="277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مربع نص 16"/>
          <p:cNvSpPr txBox="1"/>
          <p:nvPr/>
        </p:nvSpPr>
        <p:spPr>
          <a:xfrm>
            <a:off x="6414142" y="4315611"/>
            <a:ext cx="27298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(10</a:t>
            </a:r>
            <a:r>
              <a:rPr lang="ar-SA" dirty="0" smtClean="0"/>
              <a:t> </a:t>
            </a:r>
            <a:r>
              <a:rPr lang="en-US" i="1" dirty="0" smtClean="0"/>
              <a:t>K</a:t>
            </a:r>
            <a:r>
              <a:rPr lang="en-US" i="1" dirty="0"/>
              <a:t>(</a:t>
            </a:r>
            <a:r>
              <a:rPr lang="en-US" dirty="0"/>
              <a:t>-3,2), </a:t>
            </a:r>
            <a:r>
              <a:rPr lang="en-US" i="1" dirty="0"/>
              <a:t>P(2, </a:t>
            </a:r>
            <a:r>
              <a:rPr lang="en-US" dirty="0"/>
              <a:t>1), </a:t>
            </a:r>
            <a:r>
              <a:rPr lang="en-US" i="1" dirty="0"/>
              <a:t>L(</a:t>
            </a:r>
            <a:r>
              <a:rPr lang="en-US" dirty="0"/>
              <a:t>-2, -3) </a:t>
            </a:r>
            <a:endParaRPr lang="ar-SA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6414142" y="4667573"/>
            <a:ext cx="27298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(11</a:t>
            </a:r>
            <a:r>
              <a:rPr lang="ar-SA" dirty="0" smtClean="0"/>
              <a:t> </a:t>
            </a:r>
            <a:r>
              <a:rPr lang="en-US" i="1" dirty="0" smtClean="0"/>
              <a:t>K(5</a:t>
            </a:r>
            <a:r>
              <a:rPr lang="en-US" i="1" dirty="0"/>
              <a:t>, </a:t>
            </a:r>
            <a:r>
              <a:rPr lang="en-US" dirty="0"/>
              <a:t>-3), </a:t>
            </a:r>
            <a:r>
              <a:rPr lang="en-US" i="1" dirty="0"/>
              <a:t>P(3, </a:t>
            </a:r>
            <a:r>
              <a:rPr lang="en-US" dirty="0"/>
              <a:t>4), </a:t>
            </a:r>
            <a:r>
              <a:rPr lang="en-US" i="1" dirty="0"/>
              <a:t>L(-l, </a:t>
            </a:r>
            <a:r>
              <a:rPr lang="en-US" dirty="0"/>
              <a:t>1) </a:t>
            </a:r>
            <a:endParaRPr lang="ar-SA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6194351" y="5015591"/>
            <a:ext cx="29496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(12</a:t>
            </a:r>
            <a:r>
              <a:rPr lang="ar-SA" dirty="0" smtClean="0"/>
              <a:t> </a:t>
            </a:r>
            <a:r>
              <a:rPr lang="en-US" i="1" dirty="0" smtClean="0"/>
              <a:t>K</a:t>
            </a:r>
            <a:r>
              <a:rPr lang="en-US" i="1" dirty="0"/>
              <a:t>(-2, </a:t>
            </a:r>
            <a:r>
              <a:rPr lang="en-US" dirty="0"/>
              <a:t>-6), </a:t>
            </a:r>
            <a:r>
              <a:rPr lang="en-US" i="1" dirty="0"/>
              <a:t>P(-4, </a:t>
            </a:r>
            <a:r>
              <a:rPr lang="en-US" dirty="0"/>
              <a:t>0), </a:t>
            </a:r>
            <a:r>
              <a:rPr lang="en-US" i="1" dirty="0"/>
              <a:t>L(3, </a:t>
            </a:r>
            <a:r>
              <a:rPr lang="en-US" dirty="0"/>
              <a:t>-1) </a:t>
            </a:r>
            <a:endParaRPr lang="ar-SA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215008" y="5384923"/>
            <a:ext cx="8928992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تصميم : </a:t>
            </a:r>
            <a:r>
              <a:rPr lang="ar-SA" b="1" dirty="0" smtClean="0"/>
              <a:t>شارك عبدالله في مسابقة لتصميم شعار لجمعية الحفاظ على </a:t>
            </a:r>
          </a:p>
          <a:p>
            <a:r>
              <a:rPr lang="ar-SA" b="1" dirty="0" smtClean="0"/>
              <a:t>الحياة البرية فقدم الشعار المجاور . حدد عدد الزوايا القائمة فيه باستعمال المنقلة </a:t>
            </a:r>
            <a:endParaRPr lang="ar-SA" b="1" dirty="0"/>
          </a:p>
        </p:txBody>
      </p:sp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52443"/>
            <a:ext cx="19526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8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164288" y="620688"/>
            <a:ext cx="13805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/>
                <a:solidFill>
                  <a:srgbClr val="FF0000"/>
                </a:solidFill>
                <a:effectLst/>
              </a:rPr>
              <a:t>فيما سبق : </a:t>
            </a:r>
            <a:endParaRPr lang="ar-SA" sz="2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796766" y="926779"/>
            <a:ext cx="27350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درست قياس الزوايا وتصنيفها </a:t>
            </a:r>
            <a:endParaRPr lang="ar-SA" sz="20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34650" y="1326889"/>
            <a:ext cx="8947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/>
                <a:solidFill>
                  <a:srgbClr val="FF0000"/>
                </a:solidFill>
                <a:effectLst/>
              </a:rPr>
              <a:t>والان: </a:t>
            </a:r>
            <a:endParaRPr lang="ar-SA" sz="2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05011" y="1743545"/>
            <a:ext cx="26244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اصنف المثلثات وفقا لزاوياها </a:t>
            </a:r>
            <a:endParaRPr lang="ar-SA" sz="20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810561" y="2128447"/>
            <a:ext cx="27478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اصنف المثلثات وفقا لأضلاعها </a:t>
            </a:r>
            <a:endParaRPr lang="ar-SA" sz="20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386185" y="2367804"/>
            <a:ext cx="11432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/>
                <a:solidFill>
                  <a:srgbClr val="FF0000"/>
                </a:solidFill>
                <a:effectLst/>
              </a:rPr>
              <a:t>المفردات </a:t>
            </a:r>
            <a:endParaRPr lang="ar-SA" sz="2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837910" y="2875002"/>
            <a:ext cx="149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acute triangle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778873" y="3272189"/>
            <a:ext cx="19046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equiangular triangle</a:t>
            </a:r>
            <a:endParaRPr lang="ar-SA" sz="1600" b="1" dirty="0"/>
          </a:p>
        </p:txBody>
      </p:sp>
      <p:sp>
        <p:nvSpPr>
          <p:cNvPr id="10" name="مستطيل 9"/>
          <p:cNvSpPr/>
          <p:nvPr/>
        </p:nvSpPr>
        <p:spPr>
          <a:xfrm>
            <a:off x="4853414" y="3613275"/>
            <a:ext cx="1629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obtuse triangle</a:t>
            </a:r>
            <a:endParaRPr lang="ar-SA" b="1" dirty="0"/>
          </a:p>
        </p:txBody>
      </p:sp>
      <p:sp>
        <p:nvSpPr>
          <p:cNvPr id="11" name="مستطيل 10"/>
          <p:cNvSpPr/>
          <p:nvPr/>
        </p:nvSpPr>
        <p:spPr>
          <a:xfrm>
            <a:off x="4827766" y="3982607"/>
            <a:ext cx="1421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right triangle</a:t>
            </a:r>
            <a:endParaRPr lang="ar-SA" b="1" dirty="0"/>
          </a:p>
        </p:txBody>
      </p:sp>
      <p:sp>
        <p:nvSpPr>
          <p:cNvPr id="12" name="مستطيل 11"/>
          <p:cNvSpPr/>
          <p:nvPr/>
        </p:nvSpPr>
        <p:spPr>
          <a:xfrm>
            <a:off x="4885852" y="4351939"/>
            <a:ext cx="1998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equilateral triangle</a:t>
            </a:r>
            <a:endParaRPr lang="ar-SA" b="1" dirty="0"/>
          </a:p>
        </p:txBody>
      </p:sp>
      <p:sp>
        <p:nvSpPr>
          <p:cNvPr id="13" name="مستطيل 12"/>
          <p:cNvSpPr/>
          <p:nvPr/>
        </p:nvSpPr>
        <p:spPr>
          <a:xfrm>
            <a:off x="4826162" y="4721271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isosceles triangle</a:t>
            </a:r>
            <a:endParaRPr lang="ar-SA" b="1" dirty="0"/>
          </a:p>
        </p:txBody>
      </p:sp>
      <p:sp>
        <p:nvSpPr>
          <p:cNvPr id="14" name="مستطيل 13"/>
          <p:cNvSpPr/>
          <p:nvPr/>
        </p:nvSpPr>
        <p:spPr>
          <a:xfrm>
            <a:off x="4885852" y="5063357"/>
            <a:ext cx="1683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scalene </a:t>
            </a:r>
            <a:r>
              <a:rPr lang="en-US" b="1" dirty="0"/>
              <a:t>triangle</a:t>
            </a:r>
            <a:endParaRPr lang="ar-SA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6637809" y="2874611"/>
            <a:ext cx="19069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المثلث الحاد الزوايا 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6636273" y="3244334"/>
            <a:ext cx="189163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المثلث المتطابق الزوايا </a:t>
            </a:r>
            <a:endParaRPr lang="ar-SA" sz="16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569582" y="3613275"/>
            <a:ext cx="19888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المثلث المنفرج الزوايا </a:t>
            </a:r>
            <a:endParaRPr lang="ar-SA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6752184" y="3982607"/>
            <a:ext cx="17468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المثلث القائم الزوايا 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5995762" y="4351939"/>
            <a:ext cx="25940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المثلث المتطابق الاضلاع </a:t>
            </a:r>
            <a:endParaRPr lang="ar-SA" sz="1600" b="1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6287807" y="4736660"/>
            <a:ext cx="219675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المثلث المتطابق الضلعين </a:t>
            </a:r>
            <a:endParaRPr lang="ar-SA" sz="16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6249437" y="5105931"/>
            <a:ext cx="22322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 smtClean="0"/>
              <a:t>المثلث المختلف الاضلاع </a:t>
            </a:r>
            <a:endParaRPr lang="ar-SA" sz="1600" b="1" dirty="0"/>
          </a:p>
        </p:txBody>
      </p:sp>
    </p:spTree>
    <p:extLst>
      <p:ext uri="{BB962C8B-B14F-4D97-AF65-F5344CB8AC3E}">
        <p14:creationId xmlns:p14="http://schemas.microsoft.com/office/powerpoint/2010/main" val="36817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9106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معادلة" r:id="rId4" imgW="114120" imgH="215640" progId="Equation.3">
                  <p:embed/>
                </p:oleObj>
              </mc:Choice>
              <mc:Fallback>
                <p:oleObj name="معادلة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1835696" y="2132856"/>
            <a:ext cx="345638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411760" y="1389428"/>
            <a:ext cx="648194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يعد المثلث عنصرا زخرفيا </a:t>
            </a:r>
            <a:r>
              <a:rPr lang="ar-SA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مميزا في العمارة التقليدية </a:t>
            </a:r>
            <a:r>
              <a:rPr lang="ar-S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في</a:t>
            </a:r>
          </a:p>
          <a:p>
            <a:pPr algn="ctr"/>
            <a:r>
              <a:rPr lang="ar-S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المملكة العربية السعودية </a:t>
            </a:r>
            <a:r>
              <a:rPr lang="ar-SA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كما يلاحظ ذلك في صالات </a:t>
            </a:r>
          </a:p>
          <a:p>
            <a:pPr algn="ctr"/>
            <a:r>
              <a:rPr lang="ar-SA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المسافرين بمطار الملك خالد </a:t>
            </a:r>
            <a:r>
              <a:rPr lang="ar-SA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الدولي بمدينة الرياض.</a:t>
            </a:r>
            <a:endParaRPr lang="ar-SA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932040" y="836"/>
            <a:ext cx="1814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لماذا ؟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177179"/>
            <a:ext cx="219565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014756" y="3118301"/>
            <a:ext cx="63882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000" b="1" cap="none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تصنيف المثلثات وفقا لزواياها :</a:t>
            </a:r>
            <a:r>
              <a:rPr lang="ar-SA" sz="20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يكتب المثلث </a:t>
            </a:r>
            <a:r>
              <a:rPr lang="en-US" sz="2000" i="1" dirty="0" smtClean="0"/>
              <a:t>ABC</a:t>
            </a:r>
            <a:r>
              <a:rPr lang="ar-SA" sz="2000" i="1" dirty="0" smtClean="0"/>
              <a:t> على الصورة </a:t>
            </a:r>
            <a:r>
              <a:rPr lang="en-US" sz="2000" i="1" dirty="0" smtClean="0"/>
              <a:t> </a:t>
            </a:r>
            <a:r>
              <a:rPr lang="en-US" sz="2000" dirty="0" smtClean="0"/>
              <a:t>△</a:t>
            </a:r>
            <a:r>
              <a:rPr lang="en-US" sz="2000" i="1" dirty="0" smtClean="0"/>
              <a:t>ABC</a:t>
            </a:r>
          </a:p>
          <a:p>
            <a:pPr algn="ctr"/>
            <a:r>
              <a:rPr lang="ar-SA" sz="20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وتسمى عناصره باستعمال الاحرف </a:t>
            </a:r>
            <a:r>
              <a:rPr lang="en-US" sz="2000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smtClean="0"/>
              <a:t>A </a:t>
            </a:r>
            <a:r>
              <a:rPr lang="en-US" sz="2000" dirty="0"/>
              <a:t>, </a:t>
            </a:r>
            <a:r>
              <a:rPr lang="en-US" sz="2000" i="1" dirty="0"/>
              <a:t>B </a:t>
            </a:r>
            <a:r>
              <a:rPr lang="en-US" sz="2000" dirty="0"/>
              <a:t>, </a:t>
            </a:r>
            <a:r>
              <a:rPr lang="en-US" sz="2000" i="1" dirty="0" smtClean="0"/>
              <a:t>C</a:t>
            </a:r>
            <a:r>
              <a:rPr lang="ar-SA" sz="2000" i="1" dirty="0" smtClean="0"/>
              <a:t>كما يلي:</a:t>
            </a:r>
            <a:endParaRPr lang="ar-SA" sz="2000" b="1" cap="none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كائن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471984"/>
              </p:ext>
            </p:extLst>
          </p:nvPr>
        </p:nvGraphicFramePr>
        <p:xfrm>
          <a:off x="3563888" y="4027625"/>
          <a:ext cx="965133" cy="30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معادلة" r:id="rId7" imgW="761760" imgH="241200" progId="Equation.3">
                  <p:embed/>
                </p:oleObj>
              </mc:Choice>
              <mc:Fallback>
                <p:oleObj name="معادلة" r:id="rId7" imgW="761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3888" y="4027625"/>
                        <a:ext cx="965133" cy="30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4193258" y="3995772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اضلاع , </a:t>
            </a:r>
            <a:r>
              <a:rPr lang="en-US" b="1" dirty="0"/>
              <a:t>△</a:t>
            </a:r>
            <a:r>
              <a:rPr lang="en-US" b="1" i="1" dirty="0" smtClean="0"/>
              <a:t>ABC</a:t>
            </a:r>
            <a:r>
              <a:rPr lang="ar-SA" b="1" i="1" dirty="0" smtClean="0"/>
              <a:t> هي</a:t>
            </a:r>
            <a:endParaRPr lang="ar-SA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245137" y="4351678"/>
            <a:ext cx="28516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الرؤوس هي :</a:t>
            </a:r>
            <a:r>
              <a:rPr lang="en-US" b="1" i="1" dirty="0"/>
              <a:t>A </a:t>
            </a:r>
            <a:r>
              <a:rPr lang="en-US" b="1" dirty="0"/>
              <a:t>, </a:t>
            </a:r>
            <a:r>
              <a:rPr lang="en-US" b="1" i="1" dirty="0"/>
              <a:t>B </a:t>
            </a:r>
            <a:r>
              <a:rPr lang="en-US" b="1" dirty="0"/>
              <a:t>, </a:t>
            </a:r>
            <a:r>
              <a:rPr lang="en-US" b="1" i="1" dirty="0"/>
              <a:t>C</a:t>
            </a:r>
            <a:endParaRPr lang="ar-SA" b="1" dirty="0"/>
          </a:p>
        </p:txBody>
      </p:sp>
      <p:sp>
        <p:nvSpPr>
          <p:cNvPr id="12" name="مستطيل 11"/>
          <p:cNvSpPr/>
          <p:nvPr/>
        </p:nvSpPr>
        <p:spPr>
          <a:xfrm>
            <a:off x="1221003" y="4745866"/>
            <a:ext cx="4685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/>
              <a:t>الزوايا هي : </a:t>
            </a:r>
            <a:r>
              <a:rPr lang="en-US" b="1" i="1" dirty="0"/>
              <a:t>∠</a:t>
            </a:r>
            <a:r>
              <a:rPr lang="en-US" b="1" i="1" dirty="0" smtClean="0"/>
              <a:t> </a:t>
            </a:r>
            <a:r>
              <a:rPr lang="en-US" b="1" dirty="0" smtClean="0"/>
              <a:t>A</a:t>
            </a:r>
            <a:r>
              <a:rPr lang="ar-SA" b="1" dirty="0" smtClean="0"/>
              <a:t>او </a:t>
            </a:r>
            <a:r>
              <a:rPr lang="en-US" b="1" i="1" dirty="0"/>
              <a:t>∠ </a:t>
            </a:r>
            <a:r>
              <a:rPr lang="en-US" b="1" dirty="0" smtClean="0"/>
              <a:t>BAC</a:t>
            </a:r>
            <a:r>
              <a:rPr lang="ar-SA" b="1" dirty="0" smtClean="0"/>
              <a:t>,</a:t>
            </a:r>
            <a:r>
              <a:rPr lang="en-US" b="1" i="1" dirty="0"/>
              <a:t> </a:t>
            </a:r>
            <a:r>
              <a:rPr lang="en-US" b="1" i="1" dirty="0" smtClean="0"/>
              <a:t>∠C</a:t>
            </a:r>
            <a:r>
              <a:rPr lang="ar-SA" b="1" i="1" dirty="0" smtClean="0"/>
              <a:t>او </a:t>
            </a:r>
            <a:r>
              <a:rPr lang="en-US" b="1" i="1" dirty="0" smtClean="0"/>
              <a:t>∠BCA</a:t>
            </a:r>
            <a:r>
              <a:rPr lang="ar-SA" b="1" i="1" dirty="0" smtClean="0"/>
              <a:t>,</a:t>
            </a:r>
            <a:r>
              <a:rPr lang="en-US" b="1" i="1" dirty="0"/>
              <a:t> </a:t>
            </a:r>
            <a:r>
              <a:rPr lang="en-US" b="1" i="1" dirty="0" smtClean="0"/>
              <a:t>∠B</a:t>
            </a:r>
            <a:r>
              <a:rPr lang="ar-SA" b="1" i="1" dirty="0" smtClean="0"/>
              <a:t>او </a:t>
            </a:r>
            <a:r>
              <a:rPr lang="en-US" b="1" i="1" dirty="0" smtClean="0"/>
              <a:t>∠ABC </a:t>
            </a:r>
            <a:endParaRPr lang="ar-SA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3" y="3750957"/>
            <a:ext cx="1380700" cy="8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0" y="5115198"/>
            <a:ext cx="60870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وتصنف المثلثات بطرقتين : وفقا لزواياها او اضلاعها . وتحتوي جميع المثلثات </a:t>
            </a:r>
          </a:p>
          <a:p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</a:rPr>
              <a:t>على زاويتين حادتين على الاقل , وتستعمل الزاوية الثالثة لتصنيف المثلث </a:t>
            </a:r>
            <a:endParaRPr 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64722" y="702412"/>
            <a:ext cx="1579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مفهوم اساسي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84" y="2849303"/>
            <a:ext cx="1303606" cy="94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384346" y="735069"/>
            <a:ext cx="32143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تصنيف المثلثات وفقا لزواياها </a:t>
            </a:r>
            <a:endParaRPr lang="ar-S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901680" y="2362238"/>
            <a:ext cx="21852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مثلث حاد الزوايا 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152550" y="3750454"/>
            <a:ext cx="16834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3 زوايا حادة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85" y="290765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275640" y="2366741"/>
            <a:ext cx="26260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مثلث متطابق الزوايا 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251547" y="3810190"/>
            <a:ext cx="27655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3 زوايا حادة متطابقة 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57787"/>
            <a:ext cx="1247453" cy="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835501" y="2366741"/>
            <a:ext cx="24160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مثلث منفرج الزوايا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641993" y="3750454"/>
            <a:ext cx="2701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إحدى الزوايا منفرجة </a:t>
            </a:r>
            <a:endParaRPr lang="ar-SA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9" y="2849303"/>
            <a:ext cx="1040299" cy="9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-12993" y="2449193"/>
            <a:ext cx="19191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مثلث قائم الزوايا </a:t>
            </a:r>
            <a:endParaRPr lang="ar-SA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-33479" y="3781231"/>
            <a:ext cx="17892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احدى الزوايا قائمة </a:t>
            </a:r>
            <a:endParaRPr lang="ar-SA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99283" y="4581128"/>
            <a:ext cx="78886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يمكن تصنيف أي مثلث وفقا لزواياه في واحد من التصنيفات السابقة , بمعرفة قياسات زواياها </a:t>
            </a:r>
            <a:endParaRPr lang="ar-SA" sz="2000" b="1" cap="none" spc="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56547" y="836"/>
            <a:ext cx="17171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مثال 1 </a:t>
            </a:r>
            <a:endParaRPr lang="ar-S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13046" y="1556791"/>
            <a:ext cx="64972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صنف كلا من المثلثين الآتيين الى حاد الزوايا او متطابق الزوايا </a:t>
            </a:r>
          </a:p>
          <a:p>
            <a:pPr algn="ctr"/>
            <a:r>
              <a:rPr lang="ar-SA" sz="24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SA" sz="2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منفرج الزاوية او قائم الزاوية  </a:t>
            </a:r>
            <a:endParaRPr lang="ar-SA" sz="2400" b="1" cap="none" spc="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322941" y="2204864"/>
            <a:ext cx="821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3460~1\AppData\Local\Temp\SNAGHTML5488c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08" y="2396546"/>
            <a:ext cx="11811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679316" y="3453397"/>
            <a:ext cx="44646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زوايا المثلث الثلاث حادة وليست جميعها </a:t>
            </a:r>
          </a:p>
          <a:p>
            <a:pPr algn="ctr"/>
            <a:r>
              <a:rPr lang="ar-S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متساوية .فهذا المثلث حاد الزوايا </a:t>
            </a:r>
            <a:endParaRPr lang="ar-SA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60907" y="2387788"/>
            <a:ext cx="788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(B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5" y="2510422"/>
            <a:ext cx="18002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-32371" y="3474208"/>
            <a:ext cx="47371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قياس إحدى زواياه هذا المثلث 90ْ, وبما أن</a:t>
            </a:r>
          </a:p>
          <a:p>
            <a:pPr algn="ctr"/>
            <a:r>
              <a:rPr lang="ar-S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إحدى زواياه قائمة ,فإنه مثلث قائم الزاوية </a:t>
            </a:r>
            <a:endParaRPr lang="ar-SA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596170" y="4111557"/>
            <a:ext cx="26019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تحقق من فهمك </a:t>
            </a:r>
            <a:endParaRPr lang="ar-SA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488051" y="4959566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(A</a:t>
            </a:r>
            <a:endParaRPr lang="ar-SA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655357" y="4757888"/>
            <a:ext cx="77945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صنف كلا من المثلثين الآتيين الى حاد الزوايا او متطابق الزوايا </a:t>
            </a:r>
            <a:r>
              <a:rPr lang="ar-SA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 </a:t>
            </a:r>
            <a:r>
              <a:rPr lang="ar-SA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منفرج الزاوية او قائم الزاوية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24" y="5244980"/>
            <a:ext cx="1939530" cy="84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2194634" y="5127220"/>
            <a:ext cx="7216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(B</a:t>
            </a:r>
            <a:endParaRPr lang="ar-SA" sz="4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87" y="5076902"/>
            <a:ext cx="11144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7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000" r="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206807" y="8930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مثال 2 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75256" y="764704"/>
            <a:ext cx="59394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صنف </a:t>
            </a:r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</a:rPr>
              <a:t> </a:t>
            </a:r>
            <a:r>
              <a:rPr lang="en-US" sz="2800" b="1" dirty="0" smtClean="0"/>
              <a:t>△</a:t>
            </a:r>
            <a:r>
              <a:rPr lang="en-US" sz="2800" b="1" i="1" dirty="0" smtClean="0"/>
              <a:t>PQR</a:t>
            </a:r>
            <a:r>
              <a:rPr lang="ar-SA" sz="2800" b="1" dirty="0" smtClean="0"/>
              <a:t>الى حاد الزوايا او متطابق الزوايا </a:t>
            </a:r>
          </a:p>
          <a:p>
            <a:pPr algn="ctr"/>
            <a:r>
              <a:rPr lang="ar-SA" sz="2800" b="1" dirty="0" smtClean="0"/>
              <a:t>او منفرجة الزاوية او قائم الزاوية  </a:t>
            </a:r>
            <a:endParaRPr lang="ar-SA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403648" y="249723"/>
            <a:ext cx="61029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تصنيف المثلثات ضمن اشكال مختلفة وفقا لزاوياها </a:t>
            </a:r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774779" y="1780367"/>
            <a:ext cx="53399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تقع النقطة 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S</a:t>
            </a:r>
            <a:r>
              <a:rPr lang="ar-S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داخل</a:t>
            </a:r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</a:t>
            </a:r>
            <a:r>
              <a:rPr lang="en-US" sz="2000" dirty="0" smtClean="0"/>
              <a:t>∠</a:t>
            </a:r>
            <a:r>
              <a:rPr lang="en-US" sz="2000" i="1" dirty="0" smtClean="0"/>
              <a:t>PQR</a:t>
            </a:r>
            <a:r>
              <a:rPr lang="ar-SA" sz="2000" dirty="0" smtClean="0"/>
              <a:t>,وحسب مسلمة جمع الزوايا يكون </a:t>
            </a:r>
            <a:r>
              <a:rPr lang="ar-SA" sz="2000" i="1" dirty="0" smtClean="0"/>
              <a:t>: </a:t>
            </a:r>
            <a:r>
              <a:rPr lang="ar-SA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</a:t>
            </a:r>
            <a:endParaRPr lang="ar-SA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95704"/>
            <a:ext cx="2371131" cy="1169435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724129" y="2136543"/>
            <a:ext cx="3390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m∠PQR</a:t>
            </a:r>
            <a:r>
              <a:rPr lang="en-US" sz="2000" b="1" dirty="0"/>
              <a:t> = </a:t>
            </a:r>
            <a:r>
              <a:rPr lang="en-US" sz="2000" b="1" dirty="0" err="1"/>
              <a:t>m∠PQS</a:t>
            </a:r>
            <a:r>
              <a:rPr lang="en-US" sz="2000" b="1" dirty="0"/>
              <a:t> + </a:t>
            </a:r>
            <a:r>
              <a:rPr lang="en-US" sz="2000" b="1" dirty="0" err="1"/>
              <a:t>m∠SQR</a:t>
            </a:r>
            <a:endParaRPr lang="ar-SA" sz="2000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8034583" y="2536653"/>
            <a:ext cx="10801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بالتعويض, </a:t>
            </a:r>
            <a:endParaRPr lang="ar-SA" sz="2000" b="1" dirty="0"/>
          </a:p>
        </p:txBody>
      </p:sp>
      <p:sp>
        <p:nvSpPr>
          <p:cNvPr id="10" name="مستطيل 9"/>
          <p:cNvSpPr/>
          <p:nvPr/>
        </p:nvSpPr>
        <p:spPr>
          <a:xfrm>
            <a:off x="5303882" y="2565139"/>
            <a:ext cx="2856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/>
              <a:t>m</a:t>
            </a:r>
            <a:r>
              <a:rPr lang="en-US" sz="2000" b="1" dirty="0"/>
              <a:t>∠</a:t>
            </a:r>
            <a:r>
              <a:rPr lang="en-US" sz="2000" b="1" i="1" dirty="0"/>
              <a:t>PQR </a:t>
            </a:r>
            <a:r>
              <a:rPr lang="en-US" sz="2000" b="1" dirty="0"/>
              <a:t>= 45° + 59° </a:t>
            </a:r>
            <a:r>
              <a:rPr lang="en-US" sz="2000" b="1" dirty="0" smtClean="0"/>
              <a:t>=140°</a:t>
            </a:r>
            <a:endParaRPr lang="ar-SA" sz="20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995936" y="2936763"/>
            <a:ext cx="51187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وبما أن احدى زوايا </a:t>
            </a:r>
            <a:r>
              <a:rPr lang="en-US" sz="2000" b="1" dirty="0"/>
              <a:t>△</a:t>
            </a:r>
            <a:r>
              <a:rPr lang="en-US" sz="2000" b="1" i="1" dirty="0" smtClean="0"/>
              <a:t>PQR</a:t>
            </a:r>
            <a:r>
              <a:rPr lang="ar-SA" sz="2000" b="1" i="1" dirty="0" smtClean="0"/>
              <a:t> منفرجه , فإنه منفرج الزاوية </a:t>
            </a:r>
            <a:endParaRPr lang="ar-SA" sz="2000" b="1" dirty="0"/>
          </a:p>
        </p:txBody>
      </p:sp>
      <p:sp>
        <p:nvSpPr>
          <p:cNvPr id="12" name="مستطيل 11"/>
          <p:cNvSpPr/>
          <p:nvPr/>
        </p:nvSpPr>
        <p:spPr>
          <a:xfrm>
            <a:off x="7065102" y="4170004"/>
            <a:ext cx="2145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800" b="1" cap="none" spc="50" dirty="0" smtClean="0">
                <a:ln w="11430"/>
                <a:solidFill>
                  <a:schemeClr val="tx2"/>
                </a:solidFill>
              </a:rPr>
              <a:t>تحقق من فهمك </a:t>
            </a:r>
            <a:endParaRPr lang="ar-SA" sz="2800" b="1" cap="none" spc="50" dirty="0">
              <a:ln w="11430"/>
              <a:solidFill>
                <a:schemeClr val="tx2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267744" y="4693224"/>
            <a:ext cx="691826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(2</a:t>
            </a:r>
            <a:r>
              <a:rPr lang="ar-SA" sz="2000" b="1" dirty="0" smtClean="0"/>
              <a:t>استعمل الشكل اعلاه لتصنيف </a:t>
            </a:r>
            <a:r>
              <a:rPr lang="en-US" sz="2000" b="1" dirty="0"/>
              <a:t>△</a:t>
            </a:r>
            <a:r>
              <a:rPr lang="en-US" sz="2000" b="1" i="1" dirty="0" smtClean="0"/>
              <a:t>PQS</a:t>
            </a:r>
            <a:r>
              <a:rPr lang="ar-SA" sz="2000" b="1" dirty="0" smtClean="0"/>
              <a:t>الى حاد الزوايا او متطابق الزوايا او </a:t>
            </a:r>
          </a:p>
          <a:p>
            <a:r>
              <a:rPr lang="ar-SA" sz="2000" b="1" dirty="0" smtClean="0"/>
              <a:t>منفرج الزاوية او قائم الزاوية  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9004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08677" y="8224"/>
            <a:ext cx="84353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تصنيف المثلثات وفقا لأضلاعها </a:t>
            </a:r>
            <a:r>
              <a:rPr lang="ar-SA" sz="2000" b="1" cap="none" spc="0" dirty="0" smtClean="0">
                <a:ln w="11430"/>
                <a:solidFill>
                  <a:schemeClr val="bg1"/>
                </a:solidFill>
              </a:rPr>
              <a:t>:يمكن كذلك تصنيف المثلثات بحسب عدد الاضلاع المتطابقة فيها .   </a:t>
            </a:r>
            <a:endParaRPr lang="ar-SA" sz="2000" b="1" cap="none" spc="0" dirty="0">
              <a:ln w="11430"/>
              <a:solidFill>
                <a:schemeClr val="bg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211470" y="415460"/>
            <a:ext cx="19094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مفهوم اساسي </a:t>
            </a:r>
            <a:endParaRPr lang="ar-SA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067944" y="477015"/>
            <a:ext cx="33618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تصنيف المثلثات وفقا لأضلاعها </a:t>
            </a:r>
            <a:endParaRPr lang="ar-S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99" y="1844824"/>
            <a:ext cx="10668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559464" y="1357759"/>
            <a:ext cx="24288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مثلث متطابق الاضلاع </a:t>
            </a:r>
            <a:endParaRPr lang="ar-SA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677284" y="2967335"/>
            <a:ext cx="21932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</a:t>
            </a:r>
            <a:r>
              <a:rPr lang="ar-SA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أضلاع متطابقة </a:t>
            </a:r>
            <a:endParaRPr lang="ar-SA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95" y="1917470"/>
            <a:ext cx="1214051" cy="9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846060" y="1332359"/>
            <a:ext cx="2831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مثلث متطابق الضلعين </a:t>
            </a:r>
            <a:endParaRPr lang="ar-SA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06786" y="2981928"/>
            <a:ext cx="2909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ضلعان على الاقل متطابقان </a:t>
            </a:r>
            <a:endParaRPr lang="ar-SA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91703"/>
            <a:ext cx="1162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1259632" y="1383159"/>
            <a:ext cx="23903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مثلث مختلف الاضلاع </a:t>
            </a:r>
            <a:endParaRPr lang="ar-SA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287347" y="3028889"/>
            <a:ext cx="25587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لا توجد أضلاع متطابقة </a:t>
            </a:r>
            <a:endParaRPr lang="ar-SA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472568" y="3399569"/>
            <a:ext cx="1715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مثال 3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143285" y="3630401"/>
            <a:ext cx="32111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تصنيف المثلثات وفقا لأضلعها </a:t>
            </a:r>
            <a:endParaRPr lang="ar-S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905847" y="4322899"/>
            <a:ext cx="823815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</a:rPr>
              <a:t>فن العمارة</a:t>
            </a:r>
            <a:r>
              <a:rPr lang="ar-SA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</a:rPr>
              <a:t>: </a:t>
            </a:r>
            <a:r>
              <a:rPr lang="ar-SA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صنف المثلث في الشكل المجاور الى متطابق الأضلاع </a:t>
            </a:r>
          </a:p>
          <a:p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او متطابق الضلعين او مختلف الأضلاع </a:t>
            </a:r>
            <a:r>
              <a:rPr lang="ar-SA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في المثلث ضلعان قياس كل منها </a:t>
            </a:r>
            <a:r>
              <a:rPr lang="en-US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55CM</a:t>
            </a:r>
            <a:r>
              <a:rPr lang="ar-SA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, </a:t>
            </a:r>
          </a:p>
          <a:p>
            <a:r>
              <a:rPr lang="ar-SA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أي أن في المثلث ضلعين متطابقين </a:t>
            </a:r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فيكون المثلث متطابق الضلعين </a:t>
            </a:r>
            <a:endParaRPr lang="ar-SA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" y="4437112"/>
            <a:ext cx="2269006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6793973" y="5558641"/>
            <a:ext cx="23342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تحقق من فهمك </a:t>
            </a:r>
            <a:endParaRPr lang="ar-SA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506761" y="6027003"/>
            <a:ext cx="66415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2400" cap="none" spc="50" dirty="0" smtClean="0">
                <a:ln w="11430"/>
                <a:solidFill>
                  <a:schemeClr val="bg1"/>
                </a:solidFill>
              </a:rPr>
              <a:t>قيادة السيارة والسلامة</a:t>
            </a:r>
            <a:r>
              <a:rPr lang="ar-S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صنف زر ضوء السيارة في الهامش </a:t>
            </a:r>
          </a:p>
          <a:p>
            <a:pPr algn="ctr"/>
            <a:r>
              <a:rPr lang="ar-S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على يمين الصفحة وفقا لأضلاعه  </a:t>
            </a:r>
            <a:endParaRPr lang="ar-SA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71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t="-16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92856" y="116632"/>
            <a:ext cx="13195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مثال 4</a:t>
            </a:r>
            <a:endParaRPr lang="ar-SA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336992" y="239742"/>
            <a:ext cx="54841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تصنيف المثلثات ضمن أشكال مختلفة وفقا لأضلاعها  </a:t>
            </a:r>
            <a:endParaRPr lang="ar-S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995936" y="824518"/>
            <a:ext cx="51522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اذا كانت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نقطة منتصف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JL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,فنصف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△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JKM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الى متطابق الأضلاع </a:t>
            </a:r>
          </a:p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او متطابق الضلعين او مختلف الأضلاع .ووضح إجابتك 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" y="701407"/>
            <a:ext cx="2179531" cy="154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644008" y="1756847"/>
            <a:ext cx="44999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من تعريف نقطة المنتصف </a:t>
            </a:r>
            <a:r>
              <a:rPr lang="en-US" sz="2000" b="1" dirty="0" smtClean="0"/>
              <a:t>.JM=ML</a:t>
            </a:r>
            <a:endParaRPr lang="ar-SA" sz="2000" b="1" dirty="0"/>
          </a:p>
        </p:txBody>
      </p:sp>
      <p:sp>
        <p:nvSpPr>
          <p:cNvPr id="6" name="مستطيل 5"/>
          <p:cNvSpPr/>
          <p:nvPr/>
        </p:nvSpPr>
        <p:spPr>
          <a:xfrm>
            <a:off x="1835696" y="2636912"/>
            <a:ext cx="73302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JM </a:t>
            </a:r>
            <a:r>
              <a:rPr lang="en-US" b="1" dirty="0"/>
              <a:t>+ </a:t>
            </a:r>
            <a:r>
              <a:rPr lang="en-US" b="1" i="1" dirty="0"/>
              <a:t>ML </a:t>
            </a:r>
            <a:r>
              <a:rPr lang="en-US" b="1" dirty="0"/>
              <a:t>= </a:t>
            </a:r>
            <a:r>
              <a:rPr lang="en-US" b="1" dirty="0" smtClean="0"/>
              <a:t>JL</a:t>
            </a:r>
            <a:r>
              <a:rPr lang="ar-SA" b="1" dirty="0" smtClean="0"/>
              <a:t>                                                       </a:t>
            </a:r>
            <a:r>
              <a:rPr lang="ar-SA" b="1" dirty="0" smtClean="0">
                <a:solidFill>
                  <a:schemeClr val="tx2"/>
                </a:solidFill>
              </a:rPr>
              <a:t>مسلمة جمع القطع المستقيمة             </a:t>
            </a:r>
            <a:endParaRPr lang="en-US" dirty="0"/>
          </a:p>
          <a:p>
            <a:r>
              <a:rPr lang="en-US" b="1" dirty="0" smtClean="0"/>
              <a:t>ML </a:t>
            </a:r>
            <a:r>
              <a:rPr lang="en-US" b="1" dirty="0"/>
              <a:t>+ ML = </a:t>
            </a:r>
            <a:r>
              <a:rPr lang="en-US" b="1" dirty="0" smtClean="0"/>
              <a:t>1.5</a:t>
            </a:r>
            <a:r>
              <a:rPr lang="ar-SA" b="1" dirty="0" smtClean="0"/>
              <a:t>                                                    </a:t>
            </a:r>
            <a:r>
              <a:rPr lang="ar-SA" b="1" dirty="0" smtClean="0">
                <a:solidFill>
                  <a:schemeClr val="tx2"/>
                </a:solidFill>
              </a:rPr>
              <a:t>بالتعويض</a:t>
            </a:r>
            <a:endParaRPr lang="en-US" dirty="0" smtClean="0"/>
          </a:p>
          <a:p>
            <a:r>
              <a:rPr lang="en-US" b="1" dirty="0" smtClean="0"/>
              <a:t>2ML </a:t>
            </a:r>
            <a:r>
              <a:rPr lang="en-US" b="1" dirty="0"/>
              <a:t>= </a:t>
            </a:r>
            <a:r>
              <a:rPr lang="en-US" b="1" dirty="0" smtClean="0"/>
              <a:t>1.5</a:t>
            </a:r>
            <a:r>
              <a:rPr lang="ar-SA" b="1" dirty="0" smtClean="0"/>
              <a:t>                                                           </a:t>
            </a:r>
            <a:r>
              <a:rPr lang="ar-SA" b="1" dirty="0" smtClean="0">
                <a:solidFill>
                  <a:schemeClr val="tx2"/>
                </a:solidFill>
              </a:rPr>
              <a:t>بالتبسيط </a:t>
            </a:r>
            <a:endParaRPr lang="en-US" i="1" dirty="0" smtClean="0"/>
          </a:p>
          <a:p>
            <a:r>
              <a:rPr lang="en-US" b="1" dirty="0" smtClean="0"/>
              <a:t>ML </a:t>
            </a:r>
            <a:r>
              <a:rPr lang="en-US" b="1" dirty="0"/>
              <a:t>= </a:t>
            </a:r>
            <a:r>
              <a:rPr lang="en-US" b="1" dirty="0" smtClean="0"/>
              <a:t>0.75</a:t>
            </a:r>
            <a:r>
              <a:rPr lang="ar-SA" b="1" dirty="0" smtClean="0"/>
              <a:t>                                                           </a:t>
            </a:r>
            <a:r>
              <a:rPr lang="ar-SA" b="1" dirty="0" smtClean="0">
                <a:solidFill>
                  <a:schemeClr val="tx2"/>
                </a:solidFill>
              </a:rPr>
              <a:t>بقسمة الطرفين على 2</a:t>
            </a:r>
            <a:endParaRPr lang="en-US" dirty="0"/>
          </a:p>
          <a:p>
            <a:r>
              <a:rPr lang="en-US" b="1" dirty="0"/>
              <a:t>JM = ML = 0.75</a:t>
            </a:r>
            <a:endParaRPr lang="ar-SA" b="1" dirty="0" smtClean="0"/>
          </a:p>
        </p:txBody>
      </p:sp>
      <p:graphicFrame>
        <p:nvGraphicFramePr>
          <p:cNvPr id="7" name="كائن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400980"/>
              </p:ext>
            </p:extLst>
          </p:nvPr>
        </p:nvGraphicFramePr>
        <p:xfrm>
          <a:off x="4235450" y="3327400"/>
          <a:ext cx="673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معادلة" r:id="rId5" imgW="672840" imgH="203040" progId="Equation.3">
                  <p:embed/>
                </p:oleObj>
              </mc:Choice>
              <mc:Fallback>
                <p:oleObj name="معادلة" r:id="rId5" imgW="6728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35450" y="3327400"/>
                        <a:ext cx="673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كائن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56490"/>
              </p:ext>
            </p:extLst>
          </p:nvPr>
        </p:nvGraphicFramePr>
        <p:xfrm>
          <a:off x="7385032" y="4213412"/>
          <a:ext cx="1080120" cy="32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معادلة" r:id="rId7" imgW="672840" imgH="203040" progId="Equation.3">
                  <p:embed/>
                </p:oleObj>
              </mc:Choice>
              <mc:Fallback>
                <p:oleObj name="معادلة" r:id="rId7" imgW="6728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85032" y="4213412"/>
                        <a:ext cx="1080120" cy="326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5079089" y="4135262"/>
            <a:ext cx="408379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بما ان                   فإن </a:t>
            </a:r>
            <a:r>
              <a:rPr lang="en-US" sz="2000" b="1" dirty="0"/>
              <a:t>KM = ML = 0.75</a:t>
            </a:r>
            <a:endParaRPr lang="ar-SA" sz="20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79512" y="4747942"/>
            <a:ext cx="896561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وهكذا تكون قياسات أضلاع المثلث الثلاثة متساوية , أي أن الأضلاع الثلاثة متطابقة ؛لذا فإن المثلث متطابق الأضلاع 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7389345" y="5301208"/>
            <a:ext cx="17972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تحقق من فهمك </a:t>
            </a:r>
            <a:endParaRPr lang="ar-SA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6205" y="6165304"/>
            <a:ext cx="914976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(4</a:t>
            </a:r>
            <a:r>
              <a:rPr lang="ar-SA" sz="2000" b="1" dirty="0" smtClean="0"/>
              <a:t>صنف </a:t>
            </a:r>
            <a:r>
              <a:rPr lang="en-US" sz="2000" b="1" dirty="0"/>
              <a:t>△</a:t>
            </a:r>
            <a:r>
              <a:rPr lang="en-US" sz="2000" b="1" i="1" dirty="0" smtClean="0"/>
              <a:t>KML</a:t>
            </a:r>
            <a:r>
              <a:rPr lang="ar-SA" sz="2000" b="1" i="1" dirty="0" smtClean="0"/>
              <a:t>الى متطابق الأضلاع او متطابق الضلعين او مختلف الأضلاع .ووضح إجابتك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9004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462431" y="-28192"/>
            <a:ext cx="1677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مثال 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  <a:endParaRPr lang="ar-SA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5364088" y="202640"/>
            <a:ext cx="19880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إيجاد قيم مجهولة </a:t>
            </a:r>
            <a:endParaRPr lang="ar-S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699792" y="710472"/>
            <a:ext cx="643970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tx2"/>
                </a:solidFill>
              </a:rPr>
              <a:t>جبر : </a:t>
            </a:r>
            <a:r>
              <a:rPr lang="ar-SA" b="1" dirty="0" smtClean="0"/>
              <a:t>أوجد قياسات اضلاع المثلث المتطابق الضلعين </a:t>
            </a:r>
            <a:r>
              <a:rPr lang="en-US" b="1" dirty="0" smtClean="0"/>
              <a:t>ABC</a:t>
            </a:r>
            <a:r>
              <a:rPr lang="ar-SA" b="1" dirty="0" smtClean="0"/>
              <a:t>في الشكل المجاور </a:t>
            </a:r>
            <a:endParaRPr lang="ar-S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2781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400972" y="1412776"/>
            <a:ext cx="46355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FF0000"/>
                </a:solidFill>
              </a:rPr>
              <a:t>الخطوة 1: </a:t>
            </a:r>
            <a:r>
              <a:rPr lang="ar-S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أوجد قيمة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</a:t>
            </a:r>
            <a:endParaRPr lang="ar-SA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159224" y="2287935"/>
            <a:ext cx="6984776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i="1" dirty="0"/>
              <a:t>A C </a:t>
            </a:r>
            <a:r>
              <a:rPr lang="en-US" b="1" dirty="0"/>
              <a:t>= </a:t>
            </a:r>
            <a:r>
              <a:rPr lang="en-US" b="1" i="1" dirty="0" smtClean="0"/>
              <a:t>CB</a:t>
            </a:r>
            <a:r>
              <a:rPr lang="ar-SA" b="1" i="1" dirty="0" smtClean="0"/>
              <a:t>                                                               </a:t>
            </a:r>
            <a:r>
              <a:rPr lang="ar-SA" b="1" i="1" dirty="0" smtClean="0">
                <a:solidFill>
                  <a:schemeClr val="tx2"/>
                </a:solidFill>
              </a:rPr>
              <a:t>معطى</a:t>
            </a:r>
            <a:r>
              <a:rPr lang="ar-SA" b="1" i="1" dirty="0" smtClean="0"/>
              <a:t> </a:t>
            </a:r>
          </a:p>
          <a:p>
            <a:r>
              <a:rPr lang="en-US" b="1" dirty="0"/>
              <a:t>4</a:t>
            </a:r>
            <a:r>
              <a:rPr lang="en-US" b="1" i="1" dirty="0"/>
              <a:t>x </a:t>
            </a:r>
            <a:r>
              <a:rPr lang="en-US" b="1" dirty="0"/>
              <a:t>+ 1 = 5</a:t>
            </a:r>
            <a:r>
              <a:rPr lang="en-US" b="1" i="1" dirty="0"/>
              <a:t>x </a:t>
            </a:r>
            <a:r>
              <a:rPr lang="en-US" b="1" dirty="0"/>
              <a:t>- </a:t>
            </a:r>
            <a:r>
              <a:rPr lang="en-US" b="1" dirty="0" smtClean="0"/>
              <a:t>0.5</a:t>
            </a:r>
            <a:r>
              <a:rPr lang="ar-SA" b="1" dirty="0" smtClean="0"/>
              <a:t>                                                   </a:t>
            </a:r>
            <a:r>
              <a:rPr lang="ar-SA" b="1" dirty="0" smtClean="0">
                <a:solidFill>
                  <a:schemeClr val="tx2"/>
                </a:solidFill>
              </a:rPr>
              <a:t>بالتعويض</a:t>
            </a:r>
            <a:r>
              <a:rPr lang="ar-SA" b="1" dirty="0" smtClean="0"/>
              <a:t> </a:t>
            </a:r>
            <a:br>
              <a:rPr lang="ar-SA" b="1" dirty="0" smtClean="0"/>
            </a:br>
            <a:r>
              <a:rPr lang="en-US" b="1" dirty="0"/>
              <a:t>1 = </a:t>
            </a:r>
            <a:r>
              <a:rPr lang="en-US" b="1" i="1" dirty="0"/>
              <a:t>x </a:t>
            </a:r>
            <a:r>
              <a:rPr lang="en-US" b="1" dirty="0"/>
              <a:t>- </a:t>
            </a:r>
            <a:r>
              <a:rPr lang="en-US" b="1" dirty="0" smtClean="0"/>
              <a:t>0.5</a:t>
            </a:r>
            <a:r>
              <a:rPr lang="ar-SA" b="1" dirty="0" smtClean="0"/>
              <a:t>                                                            </a:t>
            </a:r>
            <a:r>
              <a:rPr lang="ar-SA" b="1" dirty="0" smtClean="0">
                <a:solidFill>
                  <a:schemeClr val="tx2"/>
                </a:solidFill>
              </a:rPr>
              <a:t>بطرح </a:t>
            </a:r>
            <a:r>
              <a:rPr lang="en-US" b="1" dirty="0" smtClean="0">
                <a:solidFill>
                  <a:schemeClr val="tx2"/>
                </a:solidFill>
              </a:rPr>
              <a:t>4x</a:t>
            </a:r>
            <a:r>
              <a:rPr lang="ar-SA" b="1" dirty="0" smtClean="0">
                <a:solidFill>
                  <a:schemeClr val="tx2"/>
                </a:solidFill>
              </a:rPr>
              <a:t>من الطرفين </a:t>
            </a:r>
          </a:p>
          <a:p>
            <a:r>
              <a:rPr lang="en-US" b="1" dirty="0"/>
              <a:t>1.5 = </a:t>
            </a:r>
            <a:r>
              <a:rPr lang="en-US" b="1" i="1" dirty="0" smtClean="0"/>
              <a:t>x</a:t>
            </a:r>
            <a:r>
              <a:rPr lang="ar-SA" b="1" i="1" dirty="0" smtClean="0"/>
              <a:t>                                                                 </a:t>
            </a:r>
            <a:r>
              <a:rPr lang="ar-SA" b="1" i="1" dirty="0" smtClean="0">
                <a:solidFill>
                  <a:schemeClr val="tx2"/>
                </a:solidFill>
              </a:rPr>
              <a:t>بإضافة </a:t>
            </a:r>
            <a:r>
              <a:rPr lang="en-US" b="1" i="1" dirty="0" smtClean="0">
                <a:solidFill>
                  <a:schemeClr val="tx2"/>
                </a:solidFill>
              </a:rPr>
              <a:t> 0.5</a:t>
            </a:r>
            <a:r>
              <a:rPr lang="ar-SA" b="1" dirty="0" smtClean="0">
                <a:solidFill>
                  <a:schemeClr val="tx2"/>
                </a:solidFill>
              </a:rPr>
              <a:t>الى الطرفين  </a:t>
            </a:r>
          </a:p>
          <a:p>
            <a:r>
              <a:rPr lang="ar-SA" sz="2000" b="1" dirty="0" smtClean="0">
                <a:solidFill>
                  <a:srgbClr val="FF0000"/>
                </a:solidFill>
              </a:rPr>
              <a:t>خطوة 2 :</a:t>
            </a:r>
            <a:r>
              <a:rPr lang="ar-SA" sz="2000" b="1" dirty="0" smtClean="0"/>
              <a:t>عوض لإيجاد طول كل ضلع من أضلاع المثلث </a:t>
            </a:r>
          </a:p>
          <a:p>
            <a:r>
              <a:rPr lang="en-US" sz="2000" b="1" i="1" dirty="0"/>
              <a:t>A C </a:t>
            </a:r>
            <a:r>
              <a:rPr lang="en-US" sz="2000" b="1" dirty="0"/>
              <a:t>= 4</a:t>
            </a:r>
            <a:r>
              <a:rPr lang="en-US" sz="2000" b="1" i="1" dirty="0"/>
              <a:t>x </a:t>
            </a:r>
            <a:r>
              <a:rPr lang="en-US" sz="2000" b="1" dirty="0"/>
              <a:t>+ </a:t>
            </a:r>
            <a:r>
              <a:rPr lang="en-US" sz="2000" b="1" dirty="0" smtClean="0"/>
              <a:t>1</a:t>
            </a:r>
            <a:r>
              <a:rPr lang="ar-SA" sz="2000" b="1" dirty="0" smtClean="0"/>
              <a:t>                                                  </a:t>
            </a:r>
            <a:r>
              <a:rPr lang="ar-SA" sz="2000" b="1" dirty="0" smtClean="0">
                <a:solidFill>
                  <a:schemeClr val="tx2"/>
                </a:solidFill>
              </a:rPr>
              <a:t>معطى</a:t>
            </a:r>
          </a:p>
          <a:p>
            <a:r>
              <a:rPr lang="ar-SA" sz="2000" b="1" dirty="0"/>
              <a:t>= 4(1.5) + 1 = </a:t>
            </a:r>
            <a:r>
              <a:rPr lang="ar-SA" sz="2000" b="1" dirty="0" smtClean="0"/>
              <a:t>7                                          </a:t>
            </a:r>
            <a:r>
              <a:rPr lang="ar-SA" sz="2000" b="1" dirty="0" smtClean="0">
                <a:solidFill>
                  <a:schemeClr val="tx2"/>
                </a:solidFill>
              </a:rPr>
              <a:t>بالتعويض </a:t>
            </a:r>
            <a:r>
              <a:rPr lang="en-US" sz="2000" b="1" dirty="0" smtClean="0">
                <a:solidFill>
                  <a:schemeClr val="tx2"/>
                </a:solidFill>
              </a:rPr>
              <a:t>x=1.5</a:t>
            </a:r>
          </a:p>
          <a:p>
            <a:r>
              <a:rPr lang="en-US" sz="2000" b="1" i="1" dirty="0"/>
              <a:t>CB </a:t>
            </a:r>
            <a:r>
              <a:rPr lang="en-US" sz="2000" b="1" dirty="0"/>
              <a:t>= </a:t>
            </a:r>
            <a:r>
              <a:rPr lang="en-US" sz="2000" b="1" i="1" dirty="0" smtClean="0"/>
              <a:t>AC</a:t>
            </a:r>
            <a:r>
              <a:rPr lang="ar-SA" sz="2000" b="1" i="1" dirty="0" smtClean="0"/>
              <a:t>                                                        </a:t>
            </a:r>
            <a:r>
              <a:rPr lang="ar-SA" sz="2000" b="1" i="1" dirty="0" smtClean="0">
                <a:solidFill>
                  <a:schemeClr val="tx2"/>
                </a:solidFill>
              </a:rPr>
              <a:t>معطى</a:t>
            </a:r>
            <a:r>
              <a:rPr lang="ar-SA" sz="2000" b="1" i="1" dirty="0" smtClean="0"/>
              <a:t> </a:t>
            </a:r>
          </a:p>
          <a:p>
            <a:r>
              <a:rPr lang="en-US" sz="2000" b="1" dirty="0" smtClean="0"/>
              <a:t>=7</a:t>
            </a:r>
            <a:r>
              <a:rPr lang="ar-SA" sz="2000" b="1" dirty="0" smtClean="0"/>
              <a:t>                                                               </a:t>
            </a:r>
            <a:r>
              <a:rPr lang="ar-SA" sz="2000" b="1" dirty="0" smtClean="0">
                <a:solidFill>
                  <a:schemeClr val="tx2"/>
                </a:solidFill>
              </a:rPr>
              <a:t>بالتعويض </a:t>
            </a:r>
            <a:r>
              <a:rPr lang="en-US" sz="2000" b="1" dirty="0" smtClean="0">
                <a:solidFill>
                  <a:schemeClr val="tx2"/>
                </a:solidFill>
              </a:rPr>
              <a:t>AC=7</a:t>
            </a:r>
          </a:p>
          <a:p>
            <a:r>
              <a:rPr lang="en-US" sz="2000" b="1" i="1" dirty="0"/>
              <a:t>AB </a:t>
            </a:r>
            <a:r>
              <a:rPr lang="en-US" sz="2000" b="1" dirty="0"/>
              <a:t>= 9</a:t>
            </a:r>
            <a:r>
              <a:rPr lang="en-US" sz="2000" b="1" i="1" dirty="0"/>
              <a:t>x </a:t>
            </a:r>
            <a:r>
              <a:rPr lang="en-US" sz="2000" b="1" dirty="0" smtClean="0"/>
              <a:t>– 1</a:t>
            </a:r>
            <a:r>
              <a:rPr lang="ar-SA" sz="2000" b="1" dirty="0" smtClean="0"/>
              <a:t>                                                  </a:t>
            </a:r>
            <a:r>
              <a:rPr lang="ar-SA" sz="2000" b="1" dirty="0" smtClean="0">
                <a:solidFill>
                  <a:schemeClr val="tx2"/>
                </a:solidFill>
              </a:rPr>
              <a:t>معطى</a:t>
            </a:r>
            <a:r>
              <a:rPr lang="ar-SA" sz="2000" b="1" dirty="0" smtClean="0"/>
              <a:t> </a:t>
            </a:r>
          </a:p>
          <a:p>
            <a:r>
              <a:rPr lang="ar-SA" sz="2000" b="1" dirty="0"/>
              <a:t>= 9(1.5) - 1</a:t>
            </a:r>
            <a:r>
              <a:rPr lang="ar-SA" sz="2000" b="1" i="1" dirty="0" smtClean="0"/>
              <a:t>                                                 </a:t>
            </a:r>
            <a:r>
              <a:rPr lang="ar-SA" sz="2000" b="1" i="1" dirty="0" smtClean="0">
                <a:solidFill>
                  <a:schemeClr val="tx2"/>
                </a:solidFill>
              </a:rPr>
              <a:t>بالتعويض </a:t>
            </a:r>
            <a:r>
              <a:rPr lang="en-US" sz="2000" b="1" i="1" dirty="0" smtClean="0">
                <a:solidFill>
                  <a:schemeClr val="tx2"/>
                </a:solidFill>
              </a:rPr>
              <a:t>x=1.5</a:t>
            </a:r>
          </a:p>
          <a:p>
            <a:r>
              <a:rPr lang="ar-SA" sz="2000" b="1" dirty="0" smtClean="0"/>
              <a:t>12.5=                                                         </a:t>
            </a:r>
            <a:r>
              <a:rPr lang="ar-SA" sz="2000" b="1" dirty="0" smtClean="0">
                <a:solidFill>
                  <a:schemeClr val="tx2"/>
                </a:solidFill>
              </a:rPr>
              <a:t>بالتبسيط</a:t>
            </a:r>
            <a:r>
              <a:rPr lang="ar-SA" sz="2000" b="1" dirty="0" smtClean="0"/>
              <a:t> </a:t>
            </a:r>
            <a:r>
              <a:rPr lang="ar-SA" sz="2000" b="1" i="1" dirty="0" smtClean="0"/>
              <a:t>    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614717" y="5750421"/>
            <a:ext cx="15247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تحقق من فهمك </a:t>
            </a:r>
            <a:endParaRPr lang="ar-SA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56996" y="6194218"/>
            <a:ext cx="80648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/>
              <a:t>(5</a:t>
            </a:r>
            <a:r>
              <a:rPr lang="ar-SA" sz="2000" b="1" dirty="0" smtClean="0"/>
              <a:t>أوجد قياسات أضلاع المثلث المتطابق الأضلاع </a:t>
            </a:r>
            <a:r>
              <a:rPr lang="en-US" sz="2000" b="1" dirty="0" smtClean="0"/>
              <a:t>FGH </a:t>
            </a:r>
            <a:r>
              <a:rPr lang="ar-SA" sz="2000" b="1" dirty="0" smtClean="0"/>
              <a:t>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681710308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1819</Words>
  <Application>Microsoft Office PowerPoint</Application>
  <PresentationFormat>عرض على الشاشة (3:4)‏</PresentationFormat>
  <Paragraphs>202</Paragraphs>
  <Slides>19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1" baseType="lpstr">
      <vt:lpstr>سمة Office</vt:lpstr>
      <vt:lpstr>معادلة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للبحوث والمدرسه</dc:creator>
  <cp:lastModifiedBy>للبحوث والمدرسه</cp:lastModifiedBy>
  <cp:revision>40</cp:revision>
  <dcterms:created xsi:type="dcterms:W3CDTF">2013-11-29T05:15:48Z</dcterms:created>
  <dcterms:modified xsi:type="dcterms:W3CDTF">2013-12-05T06:50:01Z</dcterms:modified>
</cp:coreProperties>
</file>